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9" r:id="rId2"/>
    <p:sldId id="282" r:id="rId3"/>
    <p:sldId id="263" r:id="rId4"/>
    <p:sldId id="264" r:id="rId5"/>
    <p:sldId id="271" r:id="rId6"/>
    <p:sldId id="294" r:id="rId7"/>
    <p:sldId id="295" r:id="rId8"/>
    <p:sldId id="286" r:id="rId9"/>
    <p:sldId id="291" r:id="rId10"/>
    <p:sldId id="288" r:id="rId11"/>
    <p:sldId id="258" r:id="rId12"/>
    <p:sldId id="259" r:id="rId13"/>
    <p:sldId id="296" r:id="rId14"/>
    <p:sldId id="298" r:id="rId15"/>
  </p:sldIdLst>
  <p:sldSz cx="6858000" cy="9144000" type="screen4x3"/>
  <p:notesSz cx="10417175" cy="728345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Arial Unicode MS" panose="020B0604020202020204" pitchFamily="50" charset="-127"/>
      <p:regular r:id="rId22"/>
    </p:embeddedFont>
    <p:embeddedFont>
      <p:font typeface="Cambria Math" panose="02040503050406030204" pitchFamily="18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HY센스L" panose="020B0600000101010101" charset="-127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Bauhaus 93" panose="020B0604020202020204" charset="0"/>
      <p:regular r:id="rId33"/>
    </p:embeddedFont>
    <p:embeddedFont>
      <p:font typeface="Vrinda" panose="020B0502040204020203" pitchFamily="34" charset="0"/>
      <p:regular r:id="rId34"/>
      <p:bold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Aharoni" panose="02010803020104030203" pitchFamily="2" charset="-79"/>
      <p:bold r:id="rId40"/>
    </p:embeddedFont>
    <p:embeddedFont>
      <p:font typeface="Edwardian Script ITC" panose="020B0604020202020204" charset="0"/>
      <p:regular r:id="rId41"/>
    </p:embeddedFont>
    <p:embeddedFont>
      <p:font typeface="Monotype Corsiva" panose="03010101010201010101" pitchFamily="66" charset="0"/>
      <p:italic r:id="rId42"/>
    </p:embeddedFont>
    <p:embeddedFont>
      <p:font typeface="HY헤드라인M" panose="020B0600000101010101" charset="-127"/>
      <p:regular r:id="rId43"/>
    </p:embeddedFont>
  </p:embeddedFontLst>
  <p:defaultTextStyle>
    <a:defPPr>
      <a:defRPr lang="ko-KR"/>
    </a:defPPr>
    <a:lvl1pPr marL="0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95" userDrawn="1">
          <p15:clr>
            <a:srgbClr val="A4A3A4"/>
          </p15:clr>
        </p15:guide>
        <p15:guide id="2" pos="328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700" autoAdjust="0"/>
  </p:normalViewPr>
  <p:slideViewPr>
    <p:cSldViewPr>
      <p:cViewPr>
        <p:scale>
          <a:sx n="90" d="100"/>
          <a:sy n="90" d="100"/>
        </p:scale>
        <p:origin x="1272" y="-10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90"/>
      </p:cViewPr>
      <p:guideLst>
        <p:guide orient="horz" pos="2295"/>
        <p:guide pos="3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515244" cy="364580"/>
          </a:xfrm>
          <a:prstGeom prst="rect">
            <a:avLst/>
          </a:prstGeom>
        </p:spPr>
        <p:txBody>
          <a:bodyPr vert="horz" lIns="96772" tIns="48386" rIns="96772" bIns="48386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899501" y="2"/>
            <a:ext cx="4515244" cy="364580"/>
          </a:xfrm>
          <a:prstGeom prst="rect">
            <a:avLst/>
          </a:prstGeom>
        </p:spPr>
        <p:txBody>
          <a:bodyPr vert="horz" lIns="96772" tIns="48386" rIns="96772" bIns="48386" rtlCol="0"/>
          <a:lstStyle>
            <a:lvl1pPr algn="r">
              <a:defRPr sz="1300"/>
            </a:lvl1pPr>
          </a:lstStyle>
          <a:p>
            <a:fld id="{10AF1764-5EC2-4B11-95D8-6D9F3D3BBC2D}" type="datetimeFigureOut">
              <a:rPr lang="en-SG" smtClean="0"/>
              <a:pPr/>
              <a:t>18/8/2014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17709"/>
            <a:ext cx="4515244" cy="364579"/>
          </a:xfrm>
          <a:prstGeom prst="rect">
            <a:avLst/>
          </a:prstGeom>
        </p:spPr>
        <p:txBody>
          <a:bodyPr vert="horz" lIns="96772" tIns="48386" rIns="96772" bIns="48386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99501" y="6917709"/>
            <a:ext cx="4515244" cy="364579"/>
          </a:xfrm>
          <a:prstGeom prst="rect">
            <a:avLst/>
          </a:prstGeom>
        </p:spPr>
        <p:txBody>
          <a:bodyPr vert="horz" lIns="96772" tIns="48386" rIns="96772" bIns="48386" rtlCol="0" anchor="b"/>
          <a:lstStyle>
            <a:lvl1pPr algn="r">
              <a:defRPr sz="1300"/>
            </a:lvl1pPr>
          </a:lstStyle>
          <a:p>
            <a:fld id="{057BA090-0023-422A-8BDD-0C14150B1BB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394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514109" cy="364172"/>
          </a:xfrm>
          <a:prstGeom prst="rect">
            <a:avLst/>
          </a:prstGeom>
        </p:spPr>
        <p:txBody>
          <a:bodyPr vert="horz" lIns="96772" tIns="48386" rIns="96772" bIns="4838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900660" y="0"/>
            <a:ext cx="4514109" cy="364172"/>
          </a:xfrm>
          <a:prstGeom prst="rect">
            <a:avLst/>
          </a:prstGeom>
        </p:spPr>
        <p:txBody>
          <a:bodyPr vert="horz" lIns="96772" tIns="48386" rIns="96772" bIns="48386" rtlCol="0"/>
          <a:lstStyle>
            <a:lvl1pPr algn="r">
              <a:defRPr sz="1300"/>
            </a:lvl1pPr>
          </a:lstStyle>
          <a:p>
            <a:fld id="{89843A80-B29E-4314-93A5-ED819291E592}" type="datetimeFigureOut">
              <a:rPr lang="ko-KR" altLang="en-US" smtClean="0"/>
              <a:pPr/>
              <a:t>2014-08-18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84650" y="546100"/>
            <a:ext cx="2047875" cy="2732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72" tIns="48386" rIns="96772" bIns="4838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41719" y="3459639"/>
            <a:ext cx="8333740" cy="3277553"/>
          </a:xfrm>
          <a:prstGeom prst="rect">
            <a:avLst/>
          </a:prstGeom>
        </p:spPr>
        <p:txBody>
          <a:bodyPr vert="horz" lIns="96772" tIns="48386" rIns="96772" bIns="4838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6918013"/>
            <a:ext cx="4514109" cy="364172"/>
          </a:xfrm>
          <a:prstGeom prst="rect">
            <a:avLst/>
          </a:prstGeom>
        </p:spPr>
        <p:txBody>
          <a:bodyPr vert="horz" lIns="96772" tIns="48386" rIns="96772" bIns="4838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900660" y="6918013"/>
            <a:ext cx="4514109" cy="364172"/>
          </a:xfrm>
          <a:prstGeom prst="rect">
            <a:avLst/>
          </a:prstGeom>
        </p:spPr>
        <p:txBody>
          <a:bodyPr vert="horz" lIns="96772" tIns="48386" rIns="96772" bIns="48386" rtlCol="0" anchor="b"/>
          <a:lstStyle>
            <a:lvl1pPr algn="r">
              <a:defRPr sz="1300"/>
            </a:lvl1pPr>
          </a:lstStyle>
          <a:p>
            <a:fld id="{95E5038C-2BB6-4FAA-AC34-DB5E13398A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64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184650" y="546100"/>
            <a:ext cx="2047875" cy="27320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038C-2BB6-4FAA-AC34-DB5E13398AC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10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84650" y="546100"/>
            <a:ext cx="2047875" cy="2732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ms-MY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B9B742-8ABA-4770-8B1C-93AEA2E091C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04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546100"/>
            <a:ext cx="2047875" cy="2732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F563-28AB-4AA9-A269-C60B02E44B7C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442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546100"/>
            <a:ext cx="2047875" cy="2732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F563-28AB-4AA9-A269-C60B02E44B7C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937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184650" y="546100"/>
            <a:ext cx="2047875" cy="27320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038C-2BB6-4FAA-AC34-DB5E13398AC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38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184650" y="546100"/>
            <a:ext cx="2047875" cy="27320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038C-2BB6-4FAA-AC34-DB5E13398AC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85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84650" y="546100"/>
            <a:ext cx="2047875" cy="2732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ms-MY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77E733-B9E2-4163-BA0F-C11947C46640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0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3" y="2840572"/>
            <a:ext cx="5829301" cy="1960033"/>
          </a:xfrm>
          <a:prstGeom prst="rect">
            <a:avLst/>
          </a:prstGeom>
        </p:spPr>
        <p:txBody>
          <a:bodyPr lIns="91439" tIns="45720" rIns="91439" bIns="457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2" y="5181601"/>
            <a:ext cx="4800600" cy="2336800"/>
          </a:xfrm>
          <a:prstGeom prst="rect">
            <a:avLst/>
          </a:prstGeom>
        </p:spPr>
        <p:txBody>
          <a:bodyPr lIns="91439" tIns="45720" rIns="91439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2" y="8475134"/>
            <a:ext cx="1600200" cy="486832"/>
          </a:xfrm>
          <a:prstGeom prst="rect">
            <a:avLst/>
          </a:prstGeom>
        </p:spPr>
        <p:txBody>
          <a:bodyPr lIns="91439" tIns="45720" rIns="91439" bIns="45720"/>
          <a:lstStyle/>
          <a:p>
            <a:fld id="{FB30EDBD-1C2D-4C1E-B459-B60219FAB484}" type="datetimeFigureOut">
              <a:rPr lang="ko-KR" altLang="en-US" smtClean="0"/>
              <a:pPr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3" y="8475134"/>
            <a:ext cx="2171701" cy="486832"/>
          </a:xfrm>
          <a:prstGeom prst="rect">
            <a:avLst/>
          </a:prstGeom>
        </p:spPr>
        <p:txBody>
          <a:bodyPr lIns="91439" tIns="45720" rIns="91439" bIns="45720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2" y="8475134"/>
            <a:ext cx="1600200" cy="486832"/>
          </a:xfrm>
          <a:prstGeom prst="rect">
            <a:avLst/>
          </a:prstGeom>
        </p:spPr>
        <p:txBody>
          <a:bodyPr lIns="91439" tIns="45720" rIns="91439" bIns="4572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2" y="8475134"/>
            <a:ext cx="1600200" cy="486832"/>
          </a:xfrm>
          <a:prstGeom prst="rect">
            <a:avLst/>
          </a:prstGeom>
        </p:spPr>
        <p:txBody>
          <a:bodyPr lIns="91439" tIns="45720" rIns="91439" bIns="45720"/>
          <a:lstStyle/>
          <a:p>
            <a:fld id="{FB30EDBD-1C2D-4C1E-B459-B60219FAB484}" type="datetimeFigureOut">
              <a:rPr lang="ko-KR" altLang="en-US" smtClean="0"/>
              <a:pPr/>
              <a:t>2014-08-18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3" y="8475134"/>
            <a:ext cx="2171701" cy="486832"/>
          </a:xfrm>
          <a:prstGeom prst="rect">
            <a:avLst/>
          </a:prstGeom>
        </p:spPr>
        <p:txBody>
          <a:bodyPr lIns="91439" tIns="45720" rIns="91439" bIns="45720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2" y="8475134"/>
            <a:ext cx="1600200" cy="486832"/>
          </a:xfrm>
          <a:prstGeom prst="rect">
            <a:avLst/>
          </a:prstGeom>
        </p:spPr>
        <p:txBody>
          <a:bodyPr lIns="91439" tIns="45720" rIns="91439" bIns="4572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54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6" y="366716"/>
            <a:ext cx="6172200" cy="1524000"/>
          </a:xfrm>
          <a:prstGeom prst="rect">
            <a:avLst/>
          </a:prstGeom>
        </p:spPr>
        <p:txBody>
          <a:bodyPr lIns="82057" tIns="41028" rIns="82057" bIns="410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5" y="2133606"/>
            <a:ext cx="3009901" cy="2940051"/>
          </a:xfrm>
          <a:prstGeom prst="rect">
            <a:avLst/>
          </a:prstGeom>
        </p:spPr>
        <p:txBody>
          <a:bodyPr lIns="82057" tIns="41028" rIns="82057" bIns="410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10" y="2133606"/>
            <a:ext cx="3009901" cy="2940051"/>
          </a:xfrm>
          <a:prstGeom prst="rect">
            <a:avLst/>
          </a:prstGeom>
        </p:spPr>
        <p:txBody>
          <a:bodyPr lIns="82057" tIns="41028" rIns="82057" bIns="410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5" y="5226056"/>
            <a:ext cx="3009901" cy="2941641"/>
          </a:xfrm>
          <a:prstGeom prst="rect">
            <a:avLst/>
          </a:prstGeom>
        </p:spPr>
        <p:txBody>
          <a:bodyPr lIns="82057" tIns="41028" rIns="82057" bIns="410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10" y="5226056"/>
            <a:ext cx="3009901" cy="2941641"/>
          </a:xfrm>
          <a:prstGeom prst="rect">
            <a:avLst/>
          </a:prstGeom>
        </p:spPr>
        <p:txBody>
          <a:bodyPr lIns="82057" tIns="41028" rIns="82057" bIns="410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685" y="8475304"/>
            <a:ext cx="1600150" cy="487472"/>
          </a:xfrm>
          <a:prstGeom prst="rect">
            <a:avLst/>
          </a:prstGeom>
        </p:spPr>
        <p:txBody>
          <a:bodyPr lIns="82057" tIns="41028" rIns="82057" bIns="41028"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599" y="8475304"/>
            <a:ext cx="2170806" cy="487472"/>
          </a:xfrm>
          <a:prstGeom prst="rect">
            <a:avLst/>
          </a:prstGeom>
        </p:spPr>
        <p:txBody>
          <a:bodyPr lIns="82057" tIns="41028" rIns="82057" bIns="41028"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5169" y="8475304"/>
            <a:ext cx="1600150" cy="487472"/>
          </a:xfrm>
          <a:prstGeom prst="rect">
            <a:avLst/>
          </a:prstGeom>
        </p:spPr>
        <p:txBody>
          <a:bodyPr lIns="82057" tIns="41028" rIns="82057" bIns="41028"/>
          <a:lstStyle>
            <a:lvl1pPr>
              <a:defRPr/>
            </a:lvl1pPr>
          </a:lstStyle>
          <a:p>
            <a:pPr>
              <a:defRPr/>
            </a:pPr>
            <a:fld id="{F0FA6F2F-7224-4214-B8FB-37ED9841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39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914391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10" Type="http://schemas.openxmlformats.org/officeDocument/2006/relationships/image" Target="../media/image99.pn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1.wmf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3.jpeg"/><Relationship Id="rId5" Type="http://schemas.openxmlformats.org/officeDocument/2006/relationships/image" Target="../media/image101.png"/><Relationship Id="rId10" Type="http://schemas.openxmlformats.org/officeDocument/2006/relationships/image" Target="../media/image1.jpeg"/><Relationship Id="rId4" Type="http://schemas.openxmlformats.org/officeDocument/2006/relationships/image" Target="../media/image100.emf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33.jpeg"/><Relationship Id="rId3" Type="http://schemas.openxmlformats.org/officeDocument/2006/relationships/image" Target="../media/image104.jpeg"/><Relationship Id="rId7" Type="http://schemas.openxmlformats.org/officeDocument/2006/relationships/image" Target="../media/image59.jpeg"/><Relationship Id="rId12" Type="http://schemas.openxmlformats.org/officeDocument/2006/relationships/image" Target="../media/image32.jpeg"/><Relationship Id="rId17" Type="http://schemas.openxmlformats.org/officeDocument/2006/relationships/image" Target="../media/image8.jpeg"/><Relationship Id="rId2" Type="http://schemas.openxmlformats.org/officeDocument/2006/relationships/image" Target="../media/image103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11" Type="http://schemas.openxmlformats.org/officeDocument/2006/relationships/image" Target="../media/image16.png"/><Relationship Id="rId5" Type="http://schemas.openxmlformats.org/officeDocument/2006/relationships/image" Target="../media/image106.jpeg"/><Relationship Id="rId15" Type="http://schemas.openxmlformats.org/officeDocument/2006/relationships/image" Target="../media/image42.jpeg"/><Relationship Id="rId10" Type="http://schemas.openxmlformats.org/officeDocument/2006/relationships/image" Target="../media/image109.jpeg"/><Relationship Id="rId4" Type="http://schemas.openxmlformats.org/officeDocument/2006/relationships/image" Target="../media/image105.jpeg"/><Relationship Id="rId9" Type="http://schemas.openxmlformats.org/officeDocument/2006/relationships/image" Target="../media/image20.jpe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hyperlink" Target="http://search.empas.com/search/?q=ekfrrowkd&amp;e=1&amp;wi=57&amp;wm=3d&amp;fv=V&amp;n=28&amp;cw=67" TargetMode="External"/><Relationship Id="rId18" Type="http://schemas.openxmlformats.org/officeDocument/2006/relationships/image" Target="../media/image31.wmf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12" Type="http://schemas.openxmlformats.org/officeDocument/2006/relationships/image" Target="../media/image61.jpeg"/><Relationship Id="rId17" Type="http://schemas.openxmlformats.org/officeDocument/2006/relationships/image" Target="../media/image40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5" Type="http://schemas.openxmlformats.org/officeDocument/2006/relationships/image" Target="../media/image119.jpeg"/><Relationship Id="rId10" Type="http://schemas.openxmlformats.org/officeDocument/2006/relationships/image" Target="../media/image117.jpeg"/><Relationship Id="rId19" Type="http://schemas.openxmlformats.org/officeDocument/2006/relationships/image" Target="../media/image35.wmf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Relationship Id="rId1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12" Type="http://schemas.openxmlformats.org/officeDocument/2006/relationships/image" Target="../media/image3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0.jpeg"/><Relationship Id="rId5" Type="http://schemas.openxmlformats.org/officeDocument/2006/relationships/image" Target="../media/image1.jpeg"/><Relationship Id="rId10" Type="http://schemas.openxmlformats.org/officeDocument/2006/relationships/image" Target="../media/image29.jpeg"/><Relationship Id="rId4" Type="http://schemas.openxmlformats.org/officeDocument/2006/relationships/image" Target="../media/image9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0.wm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jpeg"/><Relationship Id="rId10" Type="http://schemas.openxmlformats.org/officeDocument/2006/relationships/image" Target="../media/image9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7.wmf"/><Relationship Id="rId3" Type="http://schemas.openxmlformats.org/officeDocument/2006/relationships/image" Target="../media/image44.jpeg"/><Relationship Id="rId21" Type="http://schemas.openxmlformats.org/officeDocument/2006/relationships/image" Target="../media/image58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5" Type="http://schemas.microsoft.com/office/2007/relationships/hdphoto" Target="../media/hdphoto1.wdp"/><Relationship Id="rId10" Type="http://schemas.openxmlformats.org/officeDocument/2006/relationships/image" Target="../media/image50.jpeg"/><Relationship Id="rId19" Type="http://schemas.openxmlformats.org/officeDocument/2006/relationships/image" Target="../media/image31.wmf"/><Relationship Id="rId4" Type="http://schemas.openxmlformats.org/officeDocument/2006/relationships/image" Target="../media/image45.jpeg"/><Relationship Id="rId9" Type="http://schemas.openxmlformats.org/officeDocument/2006/relationships/image" Target="../media/image49.jpeg"/><Relationship Id="rId14" Type="http://schemas.openxmlformats.org/officeDocument/2006/relationships/image" Target="../media/image54.png"/><Relationship Id="rId22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64.jpeg"/><Relationship Id="rId18" Type="http://schemas.openxmlformats.org/officeDocument/2006/relationships/image" Target="../media/image67.jpeg"/><Relationship Id="rId3" Type="http://schemas.openxmlformats.org/officeDocument/2006/relationships/image" Target="../media/image3.jpeg"/><Relationship Id="rId21" Type="http://schemas.openxmlformats.org/officeDocument/2006/relationships/image" Target="../media/image68.jpeg"/><Relationship Id="rId7" Type="http://schemas.openxmlformats.org/officeDocument/2006/relationships/image" Target="../media/image60.jpeg"/><Relationship Id="rId12" Type="http://schemas.openxmlformats.org/officeDocument/2006/relationships/image" Target="../media/image63.jpeg"/><Relationship Id="rId17" Type="http://schemas.openxmlformats.org/officeDocument/2006/relationships/image" Target="../media/image66.jpeg"/><Relationship Id="rId2" Type="http://schemas.openxmlformats.org/officeDocument/2006/relationships/image" Target="../media/image59.jpeg"/><Relationship Id="rId16" Type="http://schemas.openxmlformats.org/officeDocument/2006/relationships/image" Target="../media/image21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earch.empas.com/search/?q=ekfrrowkd&amp;e=1&amp;wi=57&amp;wm=3d&amp;fv=V&amp;n=28&amp;cw=67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61.jpeg"/><Relationship Id="rId19" Type="http://schemas.openxmlformats.org/officeDocument/2006/relationships/image" Target="../media/image4.jpeg"/><Relationship Id="rId4" Type="http://schemas.openxmlformats.org/officeDocument/2006/relationships/image" Target="../media/image16.png"/><Relationship Id="rId9" Type="http://schemas.openxmlformats.org/officeDocument/2006/relationships/image" Target="../media/image22.jpeg"/><Relationship Id="rId14" Type="http://schemas.openxmlformats.org/officeDocument/2006/relationships/image" Target="../media/image6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18" Type="http://schemas.openxmlformats.org/officeDocument/2006/relationships/image" Target="../media/image9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image" Target="../media/image9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02332" y="8533601"/>
            <a:ext cx="64670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b="1" i="1" dirty="0">
                <a:solidFill>
                  <a:srgbClr val="FF0000"/>
                </a:solidFill>
              </a:rPr>
              <a:t>*Price subject to 10% service charge and prevailing G.S.T.</a:t>
            </a:r>
            <a:endParaRPr lang="ko-KR" altLang="ko-KR" sz="11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100" b="1" i="1" dirty="0">
                <a:solidFill>
                  <a:srgbClr val="FF0000"/>
                </a:solidFill>
              </a:rPr>
              <a:t>*This set menu excludes: Wet Towels, Tea and Water</a:t>
            </a:r>
            <a:endParaRPr lang="ko-KR" altLang="ko-KR" sz="11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2736" y="439668"/>
            <a:ext cx="4658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charset="0"/>
              </a:rPr>
              <a:t>Special Family set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3944" y="3491880"/>
            <a:ext cx="187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Smoked pork belly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Mushroom</a:t>
            </a:r>
            <a:endParaRPr lang="en-SG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양념왕갈비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4509284"/>
            <a:ext cx="23692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7"/>
          <p:cNvGrpSpPr/>
          <p:nvPr/>
        </p:nvGrpSpPr>
        <p:grpSpPr>
          <a:xfrm>
            <a:off x="84856" y="6354307"/>
            <a:ext cx="6656512" cy="2322149"/>
            <a:chOff x="12848" y="6214973"/>
            <a:chExt cx="6656512" cy="2335891"/>
          </a:xfrm>
        </p:grpSpPr>
        <p:grpSp>
          <p:nvGrpSpPr>
            <p:cNvPr id="6" name="Group 39"/>
            <p:cNvGrpSpPr/>
            <p:nvPr/>
          </p:nvGrpSpPr>
          <p:grpSpPr>
            <a:xfrm>
              <a:off x="12848" y="6214973"/>
              <a:ext cx="6656512" cy="2335891"/>
              <a:chOff x="-6314" y="5854932"/>
              <a:chExt cx="6656512" cy="2335891"/>
            </a:xfrm>
          </p:grpSpPr>
          <p:grpSp>
            <p:nvGrpSpPr>
              <p:cNvPr id="7" name="Group 28"/>
              <p:cNvGrpSpPr/>
              <p:nvPr/>
            </p:nvGrpSpPr>
            <p:grpSpPr>
              <a:xfrm>
                <a:off x="1462600" y="5854932"/>
                <a:ext cx="5187598" cy="2335891"/>
                <a:chOff x="1462600" y="6289121"/>
                <a:chExt cx="5187598" cy="2335891"/>
              </a:xfrm>
            </p:grpSpPr>
            <p:pic>
              <p:nvPicPr>
                <p:cNvPr id="23" name="Picture 18" descr="Watermel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595" y="7520502"/>
                  <a:ext cx="1177603" cy="110451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직사각형 15"/>
                <p:cNvSpPr/>
                <p:nvPr/>
              </p:nvSpPr>
              <p:spPr>
                <a:xfrm>
                  <a:off x="1462600" y="6818583"/>
                  <a:ext cx="69762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ko-KR" sz="4000" b="1" dirty="0">
                      <a:solidFill>
                        <a:srgbClr val="FF0000"/>
                      </a:solidFill>
                    </a:rPr>
                    <a:t>＋</a:t>
                  </a:r>
                </a:p>
              </p:txBody>
            </p:sp>
            <p:grpSp>
              <p:nvGrpSpPr>
                <p:cNvPr id="9" name="그룹 26"/>
                <p:cNvGrpSpPr/>
                <p:nvPr/>
              </p:nvGrpSpPr>
              <p:grpSpPr>
                <a:xfrm>
                  <a:off x="1942307" y="6295086"/>
                  <a:ext cx="2547651" cy="1732453"/>
                  <a:chOff x="2140900" y="6295086"/>
                  <a:chExt cx="2547651" cy="1732453"/>
                </a:xfrm>
              </p:grpSpPr>
              <p:pic>
                <p:nvPicPr>
                  <p:cNvPr id="17" name="Picture 62" descr="김치찌게"/>
                  <p:cNvPicPr preferRelativeResize="0"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40900" y="7021568"/>
                    <a:ext cx="1323515" cy="1005971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8" name="Picture 47" descr="danjang2.jpg"/>
                  <p:cNvPicPr preferRelativeResize="0">
                    <a:picLocks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816343" y="6295086"/>
                    <a:ext cx="1296144" cy="100811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9" name="Picture 48" descr="soond.jpg"/>
                  <p:cNvPicPr preferRelativeResize="0">
                    <a:picLocks/>
                  </p:cNvPicPr>
                  <p:nvPr/>
                </p:nvPicPr>
                <p:blipFill>
                  <a:blip r:embed="rId6" cstate="print">
                    <a:lum bright="1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1095" y="7021568"/>
                    <a:ext cx="1317456" cy="1005971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sp>
              <p:nvSpPr>
                <p:cNvPr id="30" name="직사각형 29"/>
                <p:cNvSpPr/>
                <p:nvPr/>
              </p:nvSpPr>
              <p:spPr>
                <a:xfrm>
                  <a:off x="4096575" y="6809291"/>
                  <a:ext cx="69762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ko-KR" sz="4000" b="1" dirty="0">
                      <a:solidFill>
                        <a:srgbClr val="FF0000"/>
                      </a:solidFill>
                    </a:rPr>
                    <a:t>＋</a:t>
                  </a:r>
                </a:p>
              </p:txBody>
            </p:sp>
            <p:pic>
              <p:nvPicPr>
                <p:cNvPr id="31" name="Picture 20" descr="Side dishes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1966" y="6289121"/>
                  <a:ext cx="1594262" cy="1454222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-6314" y="7520918"/>
                <a:ext cx="1831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Korean rice Wine</a:t>
                </a:r>
              </a:p>
              <a:p>
                <a:pPr algn="ctr"/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(Rice wine for Today)</a:t>
                </a:r>
                <a:endParaRPr lang="en-SG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13702" y="7577171"/>
                <a:ext cx="2404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Kimchi  Big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or 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Seafood Tofu </a:t>
                </a:r>
              </a:p>
              <a:p>
                <a:r>
                  <a:rPr lang="en-US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 Seafood Soya bean Soup</a:t>
                </a:r>
                <a:endParaRPr lang="en-SG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2" name="Picture 15" descr="makguli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4624" y="6457924"/>
              <a:ext cx="1656184" cy="14984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7" name="Picture 13" descr="생불고기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7112" y="4509284"/>
            <a:ext cx="24482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184" descr="jushinjung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03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3672773" y="1547664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3~4 Person Set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S$ 149 </a:t>
            </a:r>
            <a:endParaRPr lang="ko-KR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243408" y="15476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2~3 Person Set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S$ 129</a:t>
            </a:r>
            <a:endParaRPr lang="ko-KR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 descr="Picture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81840" y="4509284"/>
            <a:ext cx="23992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직사각형 29"/>
          <p:cNvSpPr/>
          <p:nvPr/>
        </p:nvSpPr>
        <p:spPr>
          <a:xfrm>
            <a:off x="2924944" y="3720098"/>
            <a:ext cx="824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4000" b="1" dirty="0">
                <a:solidFill>
                  <a:srgbClr val="FF0000"/>
                </a:solidFill>
              </a:rPr>
              <a:t>＋</a:t>
            </a:r>
          </a:p>
        </p:txBody>
      </p:sp>
      <p:pic>
        <p:nvPicPr>
          <p:cNvPr id="59" name="Picture 98" descr="Sub_menu_36"/>
          <p:cNvPicPr preferRelativeResize="0">
            <a:picLocks noChangeArrowheads="1"/>
          </p:cNvPicPr>
          <p:nvPr/>
        </p:nvPicPr>
        <p:blipFill rotWithShape="1">
          <a:blip r:embed="rId12" cstate="print"/>
          <a:srcRect l="4132"/>
          <a:stretch/>
        </p:blipFill>
        <p:spPr bwMode="auto">
          <a:xfrm>
            <a:off x="5301208" y="3059832"/>
            <a:ext cx="1440160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1009" y="1907703"/>
            <a:ext cx="1800199" cy="1428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98" descr="Sub_menu_36"/>
          <p:cNvPicPr preferRelativeResize="0">
            <a:picLocks noChangeArrowheads="1"/>
          </p:cNvPicPr>
          <p:nvPr/>
        </p:nvPicPr>
        <p:blipFill rotWithShape="1">
          <a:blip r:embed="rId12" cstate="print"/>
          <a:srcRect l="4132"/>
          <a:stretch/>
        </p:blipFill>
        <p:spPr bwMode="auto">
          <a:xfrm>
            <a:off x="1700808" y="2411760"/>
            <a:ext cx="1440160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24" y="1907704"/>
            <a:ext cx="199686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6" descr="파전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5184" y="1907704"/>
            <a:ext cx="1584176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3573016" y="3236947"/>
            <a:ext cx="1878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Smoked pork belly</a:t>
            </a:r>
          </a:p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Mushroom </a:t>
            </a:r>
          </a:p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Seafood pancake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00679" y="5949444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Seasoned Slice Beef</a:t>
            </a:r>
            <a:endParaRPr lang="ko-KR" alt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188640" y="5949444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Marinated Beef Rib</a:t>
            </a:r>
            <a:endParaRPr lang="ko-KR" alt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2434767" y="5949444"/>
            <a:ext cx="193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Black Angus Sirloin</a:t>
            </a:r>
            <a:endParaRPr lang="ko-KR" alt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2060848" y="594015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365104" y="594015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ko-KR" altLang="en-US" dirty="0"/>
          </a:p>
        </p:txBody>
      </p:sp>
      <p:sp>
        <p:nvSpPr>
          <p:cNvPr id="66" name="직사각형 12"/>
          <p:cNvSpPr/>
          <p:nvPr/>
        </p:nvSpPr>
        <p:spPr>
          <a:xfrm>
            <a:off x="1916832" y="4211960"/>
            <a:ext cx="3024336" cy="369332"/>
          </a:xfrm>
          <a:prstGeom prst="rect">
            <a:avLst/>
          </a:prstGeom>
          <a:effectLst/>
        </p:spPr>
        <p:txBody>
          <a:bodyPr wrap="square" lIns="91439" tIns="45720" rIns="91439" bIns="4572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choice from </a:t>
            </a:r>
            <a:r>
              <a:rPr lang="en-US" altLang="ko-K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three items</a:t>
            </a:r>
            <a:endParaRPr lang="ko-KR" altLang="ko-K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63811" y="6876256"/>
            <a:ext cx="1169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one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Soup</a:t>
            </a:r>
            <a:endParaRPr lang="ko-KR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610589" y="1004484"/>
            <a:ext cx="3546604" cy="25514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 lIns="85037" tIns="42520" rIns="85037" bIns="42520" anchor="ctr">
            <a:spAutoFit/>
          </a:bodyPr>
          <a:lstStyle/>
          <a:p>
            <a:pPr algn="ctr"/>
            <a:r>
              <a:rPr lang="en-US" sz="1100" b="1" dirty="0" err="1">
                <a:ea typeface="GulimChe" pitchFamily="49" charset="-127"/>
              </a:rPr>
              <a:t>한국</a:t>
            </a:r>
            <a:r>
              <a:rPr lang="en-US" sz="1100" b="1" dirty="0">
                <a:ea typeface="GulimChe" pitchFamily="49" charset="-127"/>
              </a:rPr>
              <a:t> </a:t>
            </a:r>
            <a:r>
              <a:rPr lang="ko-KR" altLang="en-US" sz="1100" b="1" dirty="0" smtClean="0">
                <a:ea typeface="GulimChe" pitchFamily="49" charset="-127"/>
              </a:rPr>
              <a:t>막걸리와 </a:t>
            </a:r>
            <a:r>
              <a:rPr lang="ko-KR" altLang="en-US" sz="1100" b="1" dirty="0">
                <a:ea typeface="GulimChe" pitchFamily="49" charset="-127"/>
              </a:rPr>
              <a:t>소주 </a:t>
            </a:r>
            <a:r>
              <a:rPr lang="en-US" altLang="ko-KR" sz="1100" b="1" dirty="0" smtClean="0">
                <a:ea typeface="GulimChe" pitchFamily="49" charset="-127"/>
              </a:rPr>
              <a:t>Korean Rice </a:t>
            </a:r>
            <a:r>
              <a:rPr lang="en-US" altLang="ko-KR" sz="1100" b="1" dirty="0">
                <a:ea typeface="GulimChe" pitchFamily="49" charset="-127"/>
              </a:rPr>
              <a:t>Wine &amp; </a:t>
            </a:r>
            <a:r>
              <a:rPr lang="en-US" altLang="ko-KR" sz="1100" b="1" dirty="0" err="1">
                <a:ea typeface="GulimChe" pitchFamily="49" charset="-127"/>
              </a:rPr>
              <a:t>Soju</a:t>
            </a:r>
            <a:r>
              <a:rPr lang="en-US" sz="1100" dirty="0">
                <a:ea typeface="GulimChe" pitchFamily="49" charset="-127"/>
              </a:rPr>
              <a:t> </a:t>
            </a: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4797152" y="5978947"/>
            <a:ext cx="1584326" cy="6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pPr latinLnBrk="1"/>
            <a:r>
              <a:rPr kumimoji="1" lang="en-US" altLang="ko-KR" sz="1100" b="1" dirty="0" smtClean="0">
                <a:ea typeface="GulimChe" pitchFamily="49" charset="-127"/>
              </a:rPr>
              <a:t>K12. </a:t>
            </a:r>
            <a:r>
              <a:rPr kumimoji="1" lang="ko-KR" altLang="en-US" sz="1100" b="1" dirty="0">
                <a:ea typeface="GulimChe" pitchFamily="49" charset="-127"/>
              </a:rPr>
              <a:t>소주 </a:t>
            </a:r>
            <a:r>
              <a:rPr kumimoji="1" lang="en-US" altLang="ko-KR" sz="1100" b="1" dirty="0">
                <a:ea typeface="GulimChe" pitchFamily="49" charset="-127"/>
              </a:rPr>
              <a:t>(SOJU)</a:t>
            </a:r>
          </a:p>
          <a:p>
            <a:pPr latinLnBrk="1"/>
            <a:r>
              <a:rPr kumimoji="1" lang="en-US" altLang="ko-KR" sz="1100" b="1" dirty="0">
                <a:ea typeface="GulimChe" pitchFamily="49" charset="-127"/>
              </a:rPr>
              <a:t>Korean Distilled liquor </a:t>
            </a:r>
          </a:p>
          <a:p>
            <a:pPr latinLnBrk="1"/>
            <a:r>
              <a:rPr kumimoji="1" lang="en-US" altLang="ko-KR" sz="1100" dirty="0" err="1">
                <a:ea typeface="GulimChe" pitchFamily="49" charset="-127"/>
              </a:rPr>
              <a:t>Alc</a:t>
            </a:r>
            <a:r>
              <a:rPr kumimoji="1" lang="en-US" altLang="ko-KR" sz="1100" dirty="0">
                <a:ea typeface="GulimChe" pitchFamily="49" charset="-127"/>
              </a:rPr>
              <a:t> </a:t>
            </a:r>
            <a:r>
              <a:rPr kumimoji="1" lang="en-US" altLang="ko-KR" sz="1100" dirty="0">
                <a:ea typeface="GulimChe" pitchFamily="49" charset="-127"/>
              </a:rPr>
              <a:t>1</a:t>
            </a:r>
            <a:r>
              <a:rPr kumimoji="1" lang="en-US" altLang="ko-KR" sz="1100" dirty="0" smtClean="0">
                <a:ea typeface="GulimChe" pitchFamily="49" charset="-127"/>
              </a:rPr>
              <a:t>9%,</a:t>
            </a:r>
            <a:r>
              <a:rPr kumimoji="1" lang="en-US" altLang="ko-KR" sz="1100" dirty="0">
                <a:ea typeface="GulimChe" pitchFamily="49" charset="-127"/>
              </a:rPr>
              <a:t>360mL,</a:t>
            </a:r>
            <a:r>
              <a:rPr kumimoji="1" lang="en-US" altLang="ko-KR" sz="1100" b="1" dirty="0">
                <a:ea typeface="GulimChe" pitchFamily="49" charset="-127"/>
              </a:rPr>
              <a:t> </a:t>
            </a:r>
            <a:r>
              <a:rPr kumimoji="1" lang="en-US" altLang="ko-KR" sz="1100" b="1" dirty="0" smtClean="0">
                <a:ea typeface="GulimChe" pitchFamily="49" charset="-127"/>
              </a:rPr>
              <a:t>S$20</a:t>
            </a:r>
            <a:endParaRPr kumimoji="1" lang="en-US" altLang="ko-KR" sz="1100" b="1" dirty="0">
              <a:ea typeface="GulimChe" pitchFamily="49" charset="-127"/>
            </a:endParaRP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152465" y="8532441"/>
            <a:ext cx="6477566" cy="6080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pPr algn="l" latinLnBrk="1">
              <a:lnSpc>
                <a:spcPct val="110000"/>
              </a:lnSpc>
            </a:pPr>
            <a:r>
              <a:rPr kumimoji="1" lang="en-US" altLang="ko-KR" sz="1100" b="1" dirty="0">
                <a:ea typeface="굴림" pitchFamily="50" charset="-127"/>
              </a:rPr>
              <a:t>* Corkage charges : Wine S$10, Liquor S$15 per bottle</a:t>
            </a:r>
          </a:p>
          <a:p>
            <a:pPr algn="l" latinLnBrk="1">
              <a:lnSpc>
                <a:spcPct val="110000"/>
              </a:lnSpc>
            </a:pPr>
            <a:r>
              <a:rPr kumimoji="1" lang="en-US" altLang="ko-KR" sz="1100" b="1" dirty="0">
                <a:ea typeface="굴림" pitchFamily="50" charset="-127"/>
              </a:rPr>
              <a:t>* Room charges : Weekdays S$25, Weekend S$35</a:t>
            </a:r>
          </a:p>
          <a:p>
            <a:pPr algn="l" latinLnBrk="1">
              <a:lnSpc>
                <a:spcPct val="110000"/>
              </a:lnSpc>
            </a:pPr>
            <a:r>
              <a:rPr kumimoji="1" lang="en-US" altLang="ko-KR" sz="1100" b="1" dirty="0">
                <a:ea typeface="굴림" pitchFamily="50" charset="-127"/>
              </a:rPr>
              <a:t>* Tax charges : 10% service charge, 7% GST</a:t>
            </a: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3697684" y="6981476"/>
            <a:ext cx="2971676" cy="13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59" tIns="47380" rIns="94759" bIns="47380"/>
          <a:lstStyle/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>
                <a:ea typeface="굴림" pitchFamily="50" charset="-127"/>
              </a:rPr>
              <a:t> </a:t>
            </a:r>
            <a:r>
              <a:rPr kumimoji="1" lang="en-US" altLang="ko-KR" sz="1100" dirty="0" smtClean="0">
                <a:ea typeface="굴림" pitchFamily="50" charset="-127"/>
              </a:rPr>
              <a:t>  </a:t>
            </a:r>
            <a:r>
              <a:rPr kumimoji="1" lang="en-US" altLang="ko-KR" sz="1100" dirty="0" smtClean="0">
                <a:ea typeface="GulimChe" pitchFamily="49" charset="-127"/>
              </a:rPr>
              <a:t>D</a:t>
            </a:r>
            <a:r>
              <a:rPr kumimoji="1" lang="en-US" altLang="ko-KR" sz="1100" dirty="0">
                <a:ea typeface="GulimChe" pitchFamily="49" charset="-127"/>
              </a:rPr>
              <a:t>. </a:t>
            </a:r>
            <a:r>
              <a:rPr kumimoji="1" lang="en-US" altLang="ko-KR" sz="1100" b="1" dirty="0">
                <a:ea typeface="GulimChe" pitchFamily="49" charset="-127"/>
              </a:rPr>
              <a:t>Soft Drinks </a:t>
            </a:r>
            <a:r>
              <a:rPr kumimoji="1" lang="en-US" altLang="ko-KR" sz="1100" dirty="0">
                <a:ea typeface="GulimChe" pitchFamily="49" charset="-127"/>
              </a:rPr>
              <a:t>(Can) </a:t>
            </a:r>
            <a:r>
              <a:rPr kumimoji="1" lang="en-US" altLang="ko-KR" sz="1100" b="1" dirty="0">
                <a:ea typeface="GulimChe" pitchFamily="49" charset="-127"/>
              </a:rPr>
              <a:t>                 </a:t>
            </a:r>
            <a:r>
              <a:rPr kumimoji="1" lang="en-US" altLang="ko-KR" sz="1100" b="1" dirty="0" smtClean="0">
                <a:ea typeface="GulimChe" pitchFamily="49" charset="-127"/>
              </a:rPr>
              <a:t>    </a:t>
            </a:r>
            <a:r>
              <a:rPr kumimoji="1" lang="en-US" altLang="ko-KR" sz="1100" b="1" dirty="0">
                <a:ea typeface="GulimChe" pitchFamily="49" charset="-127"/>
              </a:rPr>
              <a:t>S$ 3</a:t>
            </a: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>
                <a:ea typeface="GulimChe" pitchFamily="49" charset="-127"/>
              </a:rPr>
              <a:t>  </a:t>
            </a:r>
            <a:r>
              <a:rPr kumimoji="1" lang="en-US" altLang="ko-KR" sz="1100" dirty="0" smtClean="0">
                <a:ea typeface="GulimChe" pitchFamily="49" charset="-127"/>
              </a:rPr>
              <a:t>  </a:t>
            </a:r>
            <a:r>
              <a:rPr kumimoji="1" lang="en-US" altLang="ko-KR" sz="1100" dirty="0">
                <a:ea typeface="GulimChe" pitchFamily="49" charset="-127"/>
              </a:rPr>
              <a:t>1. Coca-Cola              </a:t>
            </a:r>
            <a:r>
              <a:rPr kumimoji="1" lang="en-US" altLang="ko-KR" sz="1100" dirty="0" smtClean="0">
                <a:ea typeface="GulimChe" pitchFamily="49" charset="-127"/>
              </a:rPr>
              <a:t>2</a:t>
            </a:r>
            <a:r>
              <a:rPr kumimoji="1" lang="en-US" altLang="ko-KR" sz="1100" dirty="0">
                <a:ea typeface="GulimChe" pitchFamily="49" charset="-127"/>
              </a:rPr>
              <a:t>. </a:t>
            </a:r>
            <a:r>
              <a:rPr kumimoji="1" lang="en-US" altLang="ko-KR" sz="1100" dirty="0" smtClean="0">
                <a:ea typeface="GulimChe" pitchFamily="49" charset="-127"/>
              </a:rPr>
              <a:t>Coke Zero</a:t>
            </a:r>
            <a:endParaRPr kumimoji="1" lang="en-US" altLang="ko-KR" sz="1100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    3. Sprite                    4. Ice lemon tea</a:t>
            </a: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>
                <a:ea typeface="GulimChe" pitchFamily="49" charset="-127"/>
              </a:rPr>
              <a:t> </a:t>
            </a:r>
            <a:r>
              <a:rPr kumimoji="1" lang="en-US" altLang="ko-KR" sz="1100" dirty="0" smtClean="0">
                <a:ea typeface="GulimChe" pitchFamily="49" charset="-127"/>
              </a:rPr>
              <a:t>   5. Flavor soft drink </a:t>
            </a: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   D6. </a:t>
            </a:r>
            <a:r>
              <a:rPr kumimoji="1" lang="en-US" altLang="ko-KR" sz="1100" b="1" dirty="0" smtClean="0">
                <a:ea typeface="GulimChe" pitchFamily="49" charset="-127"/>
              </a:rPr>
              <a:t>Fresh </a:t>
            </a:r>
            <a:r>
              <a:rPr kumimoji="1" lang="en-US" altLang="ko-KR" sz="1100" b="1" dirty="0">
                <a:ea typeface="GulimChe" pitchFamily="49" charset="-127"/>
              </a:rPr>
              <a:t>Orange Juice </a:t>
            </a:r>
            <a:r>
              <a:rPr kumimoji="1" lang="en-US" altLang="ko-KR" sz="1100" dirty="0">
                <a:ea typeface="GulimChe" pitchFamily="49" charset="-127"/>
              </a:rPr>
              <a:t>(Cup) </a:t>
            </a:r>
            <a:r>
              <a:rPr kumimoji="1" lang="en-US" altLang="ko-KR" sz="1100" dirty="0" smtClean="0">
                <a:ea typeface="GulimChe" pitchFamily="49" charset="-127"/>
              </a:rPr>
              <a:t>         </a:t>
            </a:r>
            <a:r>
              <a:rPr kumimoji="1" lang="en-US" altLang="ko-KR" sz="1100" b="1" dirty="0">
                <a:ea typeface="GulimChe" pitchFamily="49" charset="-127"/>
              </a:rPr>
              <a:t>S$ 5</a:t>
            </a:r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auto">
          <a:xfrm>
            <a:off x="117651" y="6771035"/>
            <a:ext cx="2879303" cy="249237"/>
          </a:xfrm>
          <a:prstGeom prst="rect">
            <a:avLst/>
          </a:prstGeom>
          <a:solidFill>
            <a:srgbClr val="FF99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pPr latinLnBrk="1"/>
            <a:r>
              <a:rPr kumimoji="1" lang="en-US" altLang="ko-KR" sz="1100" b="1">
                <a:ea typeface="굴림" pitchFamily="50" charset="-127"/>
              </a:rPr>
              <a:t>Beer</a:t>
            </a:r>
            <a:endParaRPr kumimoji="1" lang="en-US" sz="1100" b="1">
              <a:ea typeface="굴림" pitchFamily="50" charset="-127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3861048" y="6775796"/>
            <a:ext cx="2797175" cy="244475"/>
          </a:xfrm>
          <a:prstGeom prst="rect">
            <a:avLst/>
          </a:prstGeom>
          <a:solidFill>
            <a:srgbClr val="FF99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pPr latinLnBrk="1"/>
            <a:r>
              <a:rPr kumimoji="1" lang="en-US" altLang="ko-KR" sz="1100" b="1" dirty="0">
                <a:ea typeface="굴림" pitchFamily="50" charset="-127"/>
              </a:rPr>
              <a:t>Soft Drinks</a:t>
            </a:r>
            <a:endParaRPr kumimoji="1" lang="en-US" sz="1100" b="1" dirty="0">
              <a:ea typeface="굴림" pitchFamily="50" charset="-127"/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116632" y="6981477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59" tIns="47380" rIns="94759" bIns="47380"/>
          <a:lstStyle/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>
                <a:ea typeface="GulimChe" pitchFamily="49" charset="-127"/>
              </a:rPr>
              <a:t>B1.</a:t>
            </a:r>
            <a:r>
              <a:rPr kumimoji="1" lang="en-US" altLang="ko-KR" sz="1100" b="1" dirty="0">
                <a:ea typeface="GulimChe" pitchFamily="49" charset="-127"/>
              </a:rPr>
              <a:t> Tiger Draft Beer</a:t>
            </a:r>
            <a:r>
              <a:rPr kumimoji="1" lang="en-US" altLang="ko-KR" sz="1100" dirty="0">
                <a:ea typeface="GulimChe" pitchFamily="49" charset="-127"/>
              </a:rPr>
              <a:t> (Mug)       </a:t>
            </a:r>
            <a:r>
              <a:rPr kumimoji="1" lang="en-US" altLang="ko-KR" sz="1100" dirty="0" smtClean="0">
                <a:ea typeface="GulimChe" pitchFamily="49" charset="-127"/>
              </a:rPr>
              <a:t>      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B2</a:t>
            </a:r>
            <a:r>
              <a:rPr kumimoji="1" lang="en-US" altLang="ko-KR" sz="1100" dirty="0">
                <a:ea typeface="GulimChe" pitchFamily="49" charset="-127"/>
              </a:rPr>
              <a:t>. </a:t>
            </a:r>
            <a:r>
              <a:rPr kumimoji="1" lang="en-US" altLang="ko-KR" sz="1100" b="1" dirty="0">
                <a:ea typeface="GulimChe" pitchFamily="49" charset="-127"/>
              </a:rPr>
              <a:t>Tiger Draft Beer</a:t>
            </a:r>
            <a:r>
              <a:rPr kumimoji="1" lang="en-US" altLang="ko-KR" sz="1100" dirty="0">
                <a:ea typeface="GulimChe" pitchFamily="49" charset="-127"/>
              </a:rPr>
              <a:t>  (Jug) </a:t>
            </a:r>
            <a:r>
              <a:rPr kumimoji="1" lang="en-US" altLang="ko-KR" sz="1100" dirty="0" smtClean="0">
                <a:ea typeface="GulimChe" pitchFamily="49" charset="-127"/>
              </a:rPr>
              <a:t>            </a:t>
            </a:r>
            <a:endParaRPr kumimoji="1" lang="en-US" altLang="ko-KR" sz="1100" b="1" dirty="0" smtClean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B3. </a:t>
            </a:r>
            <a:r>
              <a:rPr kumimoji="1" lang="en-US" altLang="ko-KR" sz="1100" b="1" dirty="0" smtClean="0">
                <a:ea typeface="GulimChe" pitchFamily="49" charset="-127"/>
              </a:rPr>
              <a:t>Tiger Draft Beer </a:t>
            </a:r>
            <a:r>
              <a:rPr kumimoji="1" lang="en-US" altLang="ko-KR" sz="1100" dirty="0" smtClean="0">
                <a:ea typeface="GulimChe" pitchFamily="49" charset="-127"/>
              </a:rPr>
              <a:t>(Tower)           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B4. </a:t>
            </a:r>
            <a:r>
              <a:rPr kumimoji="1" lang="en-US" altLang="ko-KR" sz="1100" b="1" dirty="0">
                <a:ea typeface="GulimChe" pitchFamily="49" charset="-127"/>
              </a:rPr>
              <a:t>Heineken</a:t>
            </a:r>
            <a:r>
              <a:rPr kumimoji="1" lang="en-US" altLang="ko-KR" sz="1100" dirty="0">
                <a:ea typeface="GulimChe" pitchFamily="49" charset="-127"/>
              </a:rPr>
              <a:t> (Bottle)                 </a:t>
            </a:r>
            <a:r>
              <a:rPr kumimoji="1" lang="en-US" altLang="ko-KR" sz="1100" dirty="0" smtClean="0">
                <a:ea typeface="GulimChe" pitchFamily="49" charset="-127"/>
              </a:rPr>
              <a:t>    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B5.</a:t>
            </a:r>
            <a:r>
              <a:rPr kumimoji="1" lang="en-US" altLang="ko-KR" sz="1100" b="1" dirty="0" smtClean="0">
                <a:ea typeface="GulimChe" pitchFamily="49" charset="-127"/>
              </a:rPr>
              <a:t> </a:t>
            </a:r>
            <a:r>
              <a:rPr kumimoji="1" lang="en-US" altLang="ko-KR" sz="1100" b="1" dirty="0">
                <a:ea typeface="GulimChe" pitchFamily="49" charset="-127"/>
              </a:rPr>
              <a:t>Guinness </a:t>
            </a:r>
            <a:r>
              <a:rPr kumimoji="1" lang="en-US" altLang="ko-KR" sz="1100" dirty="0">
                <a:ea typeface="GulimChe" pitchFamily="49" charset="-127"/>
              </a:rPr>
              <a:t>(Can)                   </a:t>
            </a:r>
            <a:r>
              <a:rPr kumimoji="1" lang="en-US" altLang="ko-KR" sz="1100" dirty="0" smtClean="0">
                <a:ea typeface="GulimChe" pitchFamily="49" charset="-127"/>
              </a:rPr>
              <a:t>    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dirty="0" smtClean="0">
                <a:ea typeface="GulimChe" pitchFamily="49" charset="-127"/>
              </a:rPr>
              <a:t>B6.</a:t>
            </a:r>
            <a:r>
              <a:rPr kumimoji="1" lang="en-US" altLang="ko-KR" sz="1100" b="1" dirty="0" smtClean="0">
                <a:ea typeface="GulimChe" pitchFamily="49" charset="-127"/>
              </a:rPr>
              <a:t> </a:t>
            </a:r>
            <a:r>
              <a:rPr kumimoji="1" lang="en-US" altLang="ko-KR" sz="1100" b="1" dirty="0">
                <a:ea typeface="GulimChe" pitchFamily="49" charset="-127"/>
              </a:rPr>
              <a:t>Korean beer </a:t>
            </a:r>
            <a:r>
              <a:rPr kumimoji="1" lang="en-US" altLang="ko-KR" sz="1100" dirty="0">
                <a:ea typeface="GulimChe" pitchFamily="49" charset="-127"/>
              </a:rPr>
              <a:t>(Can</a:t>
            </a:r>
            <a:r>
              <a:rPr kumimoji="1" lang="en-US" altLang="ko-KR" sz="1100" dirty="0" smtClean="0">
                <a:ea typeface="GulimChe" pitchFamily="49" charset="-127"/>
              </a:rPr>
              <a:t>)                  </a:t>
            </a:r>
            <a:endParaRPr kumimoji="1" lang="en-US" altLang="ko-KR" sz="1100" b="1" dirty="0">
              <a:ea typeface="GulimChe" pitchFamily="49" charset="-127"/>
            </a:endParaRPr>
          </a:p>
        </p:txBody>
      </p:sp>
      <p:pic>
        <p:nvPicPr>
          <p:cNvPr id="33" name="Picture 32" descr="soj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112" y="4139347"/>
            <a:ext cx="1778954" cy="1839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20688" y="3361471"/>
            <a:ext cx="1584176" cy="6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037" tIns="42520" rIns="85037" bIns="42520" anchor="ctr"/>
          <a:lstStyle/>
          <a:p>
            <a:pPr latinLnBrk="1"/>
            <a:r>
              <a:rPr kumimoji="1" lang="en-US" altLang="ko-KR" sz="1050" b="1" dirty="0" smtClean="0">
                <a:ea typeface="GulimChe" pitchFamily="49" charset="-127"/>
              </a:rPr>
              <a:t>K7. </a:t>
            </a:r>
            <a:r>
              <a:rPr kumimoji="1" lang="ko-KR" altLang="en-US" sz="1050" b="1" dirty="0">
                <a:ea typeface="GulimChe" pitchFamily="49" charset="-127"/>
              </a:rPr>
              <a:t>막걸리 </a:t>
            </a:r>
            <a:r>
              <a:rPr kumimoji="1" lang="en-US" altLang="ko-KR" sz="1050" b="1" dirty="0">
                <a:ea typeface="GulimChe" pitchFamily="49" charset="-127"/>
              </a:rPr>
              <a:t>(MAKGULI)</a:t>
            </a:r>
          </a:p>
          <a:p>
            <a:pPr latinLnBrk="1"/>
            <a:r>
              <a:rPr kumimoji="1" lang="en-US" altLang="ko-KR" sz="1050" b="1" dirty="0">
                <a:ea typeface="GulimChe" pitchFamily="49" charset="-127"/>
              </a:rPr>
              <a:t>Pure Rice Wine</a:t>
            </a:r>
            <a:br>
              <a:rPr kumimoji="1" lang="en-US" altLang="ko-KR" sz="1050" b="1" dirty="0">
                <a:ea typeface="GulimChe" pitchFamily="49" charset="-127"/>
              </a:rPr>
            </a:br>
            <a:r>
              <a:rPr kumimoji="1" lang="en-US" altLang="ko-KR" sz="1050" dirty="0" err="1">
                <a:ea typeface="GulimChe" pitchFamily="49" charset="-127"/>
              </a:rPr>
              <a:t>Alc</a:t>
            </a:r>
            <a:r>
              <a:rPr kumimoji="1" lang="en-US" altLang="ko-KR" sz="1050" dirty="0">
                <a:ea typeface="GulimChe" pitchFamily="49" charset="-127"/>
              </a:rPr>
              <a:t> 7</a:t>
            </a:r>
            <a:r>
              <a:rPr kumimoji="1" lang="en-US" altLang="ko-KR" sz="1050" dirty="0" smtClean="0">
                <a:ea typeface="GulimChe" pitchFamily="49" charset="-127"/>
              </a:rPr>
              <a:t>%, </a:t>
            </a:r>
            <a:r>
              <a:rPr kumimoji="1" lang="en-US" altLang="ko-KR" sz="1050" dirty="0">
                <a:ea typeface="GulimChe" pitchFamily="49" charset="-127"/>
              </a:rPr>
              <a:t>720mL, </a:t>
            </a:r>
            <a:r>
              <a:rPr kumimoji="1" lang="en-US" altLang="ko-KR" sz="1050" b="1" dirty="0">
                <a:ea typeface="GulimChe" pitchFamily="49" charset="-127"/>
              </a:rPr>
              <a:t>S$20</a:t>
            </a:r>
            <a:endParaRPr kumimoji="1" lang="en-US" altLang="ko-KR" sz="1050" dirty="0">
              <a:ea typeface="GulimChe" pitchFamily="49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4659" y="6049938"/>
            <a:ext cx="1784461" cy="577081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ko-KR" sz="1050" b="1" dirty="0" smtClean="0">
                <a:ea typeface="굴림체" pitchFamily="49" charset="-127"/>
              </a:rPr>
              <a:t>K11</a:t>
            </a:r>
            <a:r>
              <a:rPr lang="en-US" altLang="ko-KR" sz="1050" b="1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50" b="1" dirty="0">
                <a:latin typeface="굴림체" pitchFamily="49" charset="-127"/>
                <a:ea typeface="굴림체" pitchFamily="49" charset="-127"/>
              </a:rPr>
              <a:t>대포막걸리</a:t>
            </a:r>
            <a:r>
              <a:rPr lang="en-US" altLang="ko-KR" sz="1050" b="1" dirty="0"/>
              <a:t>(DAEPO)</a:t>
            </a:r>
          </a:p>
          <a:p>
            <a:r>
              <a:rPr lang="en-US" altLang="ko-KR" sz="1050" b="1" dirty="0"/>
              <a:t>100% RICE WINE</a:t>
            </a:r>
          </a:p>
          <a:p>
            <a:r>
              <a:rPr lang="en-US" altLang="ko-KR" sz="1050" dirty="0" err="1"/>
              <a:t>Alc</a:t>
            </a:r>
            <a:r>
              <a:rPr lang="en-US" altLang="ko-KR" sz="1050" dirty="0"/>
              <a:t> 7</a:t>
            </a:r>
            <a:r>
              <a:rPr lang="en-US" altLang="ko-KR" sz="1050" dirty="0" smtClean="0"/>
              <a:t>%, </a:t>
            </a:r>
            <a:r>
              <a:rPr lang="en-US" altLang="ko-KR" sz="1050" dirty="0"/>
              <a:t>425ml, </a:t>
            </a:r>
            <a:r>
              <a:rPr lang="en-US" altLang="ko-KR" sz="1050" b="1" dirty="0"/>
              <a:t>S$15</a:t>
            </a:r>
            <a:endParaRPr lang="ko-KR" altLang="en-US" sz="1050" b="1" dirty="0"/>
          </a:p>
        </p:txBody>
      </p:sp>
      <p:pic>
        <p:nvPicPr>
          <p:cNvPr id="31" name="Picture 30" descr="½Å¼±¸·°É¸®5Â÷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7466" y="1593834"/>
            <a:ext cx="643582" cy="1864833"/>
          </a:xfrm>
          <a:prstGeom prst="rect">
            <a:avLst/>
          </a:prstGeom>
        </p:spPr>
      </p:pic>
      <p:pic>
        <p:nvPicPr>
          <p:cNvPr id="32" name="Picture 31" descr="자연담은 복분자막걸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629" y="4250995"/>
            <a:ext cx="970187" cy="172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548680" y="602359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ea typeface="굴림체" pitchFamily="49" charset="-127"/>
              </a:rPr>
              <a:t>K10</a:t>
            </a:r>
            <a:r>
              <a:rPr lang="en-US" altLang="ko-KR" sz="1050" b="1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50" b="1" dirty="0" smtClean="0">
                <a:latin typeface="굴림체" pitchFamily="49" charset="-127"/>
                <a:ea typeface="굴림체" pitchFamily="49" charset="-127"/>
              </a:rPr>
              <a:t>복분자막걸리</a:t>
            </a:r>
            <a:endParaRPr lang="en-US" altLang="ko-KR" sz="1050" b="1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en-US" altLang="ko-KR" sz="1050" b="1" dirty="0" smtClean="0"/>
              <a:t>(</a:t>
            </a:r>
            <a:r>
              <a:rPr lang="en-US" altLang="ko-KR" sz="1050" b="1" dirty="0" err="1" smtClean="0"/>
              <a:t>Bokbunja</a:t>
            </a:r>
            <a:r>
              <a:rPr lang="en-US" altLang="ko-KR" sz="1050" b="1" dirty="0" smtClean="0"/>
              <a:t> </a:t>
            </a:r>
            <a:r>
              <a:rPr lang="en-US" altLang="ko-KR" sz="1050" b="1" dirty="0" err="1" smtClean="0"/>
              <a:t>Makguli</a:t>
            </a:r>
            <a:r>
              <a:rPr lang="en-US" altLang="ko-KR" sz="1050" b="1" dirty="0" smtClean="0"/>
              <a:t>) </a:t>
            </a:r>
          </a:p>
          <a:p>
            <a:r>
              <a:rPr lang="en-US" altLang="ko-KR" sz="1050" b="1" dirty="0" smtClean="0"/>
              <a:t>Black Raspberry Rice Wine</a:t>
            </a:r>
          </a:p>
          <a:p>
            <a:r>
              <a:rPr lang="en-US" altLang="ko-KR" sz="1050" dirty="0" err="1" smtClean="0"/>
              <a:t>Alc</a:t>
            </a:r>
            <a:r>
              <a:rPr lang="en-US" altLang="ko-KR" sz="1050" dirty="0" smtClean="0"/>
              <a:t> 7%, 360ml,</a:t>
            </a:r>
            <a:r>
              <a:rPr lang="en-US" altLang="ko-KR" sz="1050" b="1" dirty="0" smtClean="0"/>
              <a:t> S$16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08920" y="3368075"/>
            <a:ext cx="18722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ea typeface="굴림체" pitchFamily="49" charset="-127"/>
              </a:rPr>
              <a:t>K8</a:t>
            </a:r>
            <a:r>
              <a:rPr lang="en-US" altLang="ko-KR" sz="1050" b="1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50" b="1" dirty="0" smtClean="0">
                <a:latin typeface="굴림체" pitchFamily="49" charset="-127"/>
                <a:ea typeface="굴림체" pitchFamily="49" charset="-127"/>
              </a:rPr>
              <a:t>신선막걸리</a:t>
            </a:r>
            <a:r>
              <a:rPr lang="en-US" altLang="ko-KR" sz="1050" b="1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50" b="1" dirty="0" smtClean="0"/>
              <a:t>(</a:t>
            </a:r>
            <a:r>
              <a:rPr lang="en-US" altLang="ko-KR" sz="1050" b="1" dirty="0" err="1" smtClean="0"/>
              <a:t>Shinsun</a:t>
            </a:r>
            <a:r>
              <a:rPr lang="en-US" altLang="ko-KR" sz="1050" b="1" dirty="0" smtClean="0"/>
              <a:t>)</a:t>
            </a:r>
          </a:p>
          <a:p>
            <a:r>
              <a:rPr lang="en-US" altLang="ko-KR" sz="1050" b="1" dirty="0" smtClean="0"/>
              <a:t>100% Rice Wine</a:t>
            </a:r>
          </a:p>
          <a:p>
            <a:r>
              <a:rPr lang="en-US" altLang="ko-KR" sz="1050" dirty="0" err="1" smtClean="0"/>
              <a:t>Alc</a:t>
            </a:r>
            <a:r>
              <a:rPr lang="en-US" altLang="ko-KR" sz="1050" dirty="0" smtClean="0"/>
              <a:t> 7% ,750ml, </a:t>
            </a:r>
            <a:r>
              <a:rPr lang="en-US" altLang="ko-KR" sz="1050" b="1" dirty="0" smtClean="0"/>
              <a:t>S$20</a:t>
            </a:r>
          </a:p>
        </p:txBody>
      </p:sp>
      <p:pic>
        <p:nvPicPr>
          <p:cNvPr id="36" name="Picture 35" descr="막걸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688" y="1572700"/>
            <a:ext cx="1524147" cy="1821334"/>
          </a:xfrm>
          <a:prstGeom prst="rect">
            <a:avLst/>
          </a:prstGeom>
        </p:spPr>
      </p:pic>
      <p:pic>
        <p:nvPicPr>
          <p:cNvPr id="37" name="Picture 36" descr="soon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7192" y="1542959"/>
            <a:ext cx="792088" cy="1851075"/>
          </a:xfrm>
          <a:prstGeom prst="rect">
            <a:avLst/>
          </a:prstGeom>
        </p:spPr>
      </p:pic>
      <p:pic>
        <p:nvPicPr>
          <p:cNvPr id="39" name="Picture 184" descr="jushinjung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4181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4725144" y="3385642"/>
            <a:ext cx="18722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ea typeface="굴림체" pitchFamily="49" charset="-127"/>
              </a:rPr>
              <a:t>K9</a:t>
            </a:r>
            <a:r>
              <a:rPr lang="en-US" altLang="ko-KR" sz="1050" b="1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050" b="1" dirty="0" smtClean="0">
                <a:latin typeface="굴림체" pitchFamily="49" charset="-127"/>
                <a:ea typeface="굴림체" pitchFamily="49" charset="-127"/>
              </a:rPr>
              <a:t>순희막걸리</a:t>
            </a:r>
            <a:r>
              <a:rPr lang="en-US" altLang="ko-KR" sz="1050" b="1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50" b="1" dirty="0" smtClean="0"/>
              <a:t>(</a:t>
            </a:r>
            <a:r>
              <a:rPr lang="en-US" altLang="ko-KR" sz="1050" b="1" dirty="0" err="1" smtClean="0"/>
              <a:t>Soonhee</a:t>
            </a:r>
            <a:r>
              <a:rPr lang="en-US" altLang="ko-KR" sz="1050" b="1" dirty="0" smtClean="0"/>
              <a:t>)</a:t>
            </a:r>
          </a:p>
          <a:p>
            <a:r>
              <a:rPr lang="en-US" altLang="ko-KR" sz="1050" b="1" dirty="0" smtClean="0"/>
              <a:t>100% Rice Wine</a:t>
            </a:r>
          </a:p>
          <a:p>
            <a:r>
              <a:rPr lang="en-US" altLang="ko-KR" sz="1050" dirty="0" err="1" smtClean="0"/>
              <a:t>Alc</a:t>
            </a:r>
            <a:r>
              <a:rPr lang="en-US" altLang="ko-KR" sz="1050" dirty="0" smtClean="0"/>
              <a:t> 7% ,750ml, </a:t>
            </a:r>
            <a:r>
              <a:rPr lang="en-US" altLang="ko-KR" sz="1050" b="1" dirty="0" smtClean="0"/>
              <a:t>S$18</a:t>
            </a:r>
          </a:p>
        </p:txBody>
      </p:sp>
      <p:pic>
        <p:nvPicPr>
          <p:cNvPr id="49" name="Picture 48" descr="Daep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2976" y="4034731"/>
            <a:ext cx="682620" cy="1944216"/>
          </a:xfrm>
          <a:prstGeom prst="rect">
            <a:avLst/>
          </a:prstGeom>
        </p:spPr>
      </p:pic>
      <p:sp>
        <p:nvSpPr>
          <p:cNvPr id="51" name="Rectangle 78"/>
          <p:cNvSpPr>
            <a:spLocks noChangeArrowheads="1"/>
          </p:cNvSpPr>
          <p:nvPr/>
        </p:nvSpPr>
        <p:spPr bwMode="auto">
          <a:xfrm>
            <a:off x="2492896" y="6981476"/>
            <a:ext cx="5760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59" tIns="47380" rIns="94759" bIns="47380"/>
          <a:lstStyle/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b="1" dirty="0" smtClean="0">
                <a:ea typeface="GulimChe" pitchFamily="49" charset="-127"/>
              </a:rPr>
              <a:t>S</a:t>
            </a:r>
            <a:r>
              <a:rPr kumimoji="1" lang="en-US" altLang="ko-KR" sz="1100" b="1" dirty="0">
                <a:ea typeface="GulimChe" pitchFamily="49" charset="-127"/>
              </a:rPr>
              <a:t>$ </a:t>
            </a:r>
            <a:r>
              <a:rPr kumimoji="1" lang="en-US" altLang="ko-KR" sz="1100" b="1" dirty="0" smtClean="0">
                <a:ea typeface="GulimChe" pitchFamily="49" charset="-127"/>
              </a:rPr>
              <a:t>8  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b="1" dirty="0" smtClean="0">
                <a:ea typeface="GulimChe" pitchFamily="49" charset="-127"/>
              </a:rPr>
              <a:t>S$ 26</a:t>
            </a: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b="1" dirty="0" smtClean="0">
                <a:ea typeface="GulimChe" pitchFamily="49" charset="-127"/>
              </a:rPr>
              <a:t>S$ 75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b="1" dirty="0" smtClean="0">
                <a:ea typeface="GulimChe" pitchFamily="49" charset="-127"/>
              </a:rPr>
              <a:t>S</a:t>
            </a:r>
            <a:r>
              <a:rPr kumimoji="1" lang="en-US" altLang="ko-KR" sz="1100" b="1" dirty="0">
                <a:ea typeface="GulimChe" pitchFamily="49" charset="-127"/>
              </a:rPr>
              <a:t>$ </a:t>
            </a:r>
            <a:r>
              <a:rPr kumimoji="1" lang="en-US" altLang="ko-KR" sz="1100" b="1" dirty="0" smtClean="0">
                <a:ea typeface="GulimChe" pitchFamily="49" charset="-127"/>
              </a:rPr>
              <a:t>8</a:t>
            </a: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b="1" dirty="0" smtClean="0">
                <a:ea typeface="GulimChe" pitchFamily="49" charset="-127"/>
              </a:rPr>
              <a:t>S$10</a:t>
            </a:r>
            <a:endParaRPr kumimoji="1" lang="en-US" altLang="ko-KR" sz="1100" b="1" dirty="0">
              <a:ea typeface="GulimChe" pitchFamily="49" charset="-127"/>
            </a:endParaRPr>
          </a:p>
          <a:p>
            <a:pPr algn="l" latinLnBrk="1">
              <a:lnSpc>
                <a:spcPct val="130000"/>
              </a:lnSpc>
              <a:spcBef>
                <a:spcPct val="20000"/>
              </a:spcBef>
            </a:pPr>
            <a:r>
              <a:rPr kumimoji="1" lang="en-US" altLang="ko-KR" sz="1100" b="1" dirty="0" smtClean="0">
                <a:ea typeface="GulimChe" pitchFamily="49" charset="-127"/>
              </a:rPr>
              <a:t>S$ 8</a:t>
            </a:r>
            <a:endParaRPr kumimoji="1" lang="en-US" altLang="ko-KR" sz="1100" b="1" dirty="0">
              <a:ea typeface="GulimChe" pitchFamily="49" charset="-127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4"/>
          <a:stretch/>
        </p:blipFill>
        <p:spPr>
          <a:xfrm>
            <a:off x="6093296" y="4151348"/>
            <a:ext cx="628354" cy="17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2"/>
          <p:cNvSpPr>
            <a:spLocks noChangeArrowheads="1"/>
          </p:cNvSpPr>
          <p:nvPr/>
        </p:nvSpPr>
        <p:spPr bwMode="auto">
          <a:xfrm>
            <a:off x="116632" y="179513"/>
            <a:ext cx="6597352" cy="4824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08" tIns="38053" rIns="76108" bIns="38053" anchor="ctr"/>
          <a:lstStyle/>
          <a:p>
            <a:endParaRPr lang="ms-MY" dirty="0"/>
          </a:p>
        </p:txBody>
      </p:sp>
      <p:sp>
        <p:nvSpPr>
          <p:cNvPr id="6" name="Rectangle 5"/>
          <p:cNvSpPr/>
          <p:nvPr/>
        </p:nvSpPr>
        <p:spPr>
          <a:xfrm>
            <a:off x="-360040" y="281374"/>
            <a:ext cx="7317432" cy="1410305"/>
          </a:xfrm>
          <a:prstGeom prst="rect">
            <a:avLst/>
          </a:prstGeom>
        </p:spPr>
        <p:txBody>
          <a:bodyPr wrap="square" lIns="86026" tIns="43013" rIns="86026" bIns="43013">
            <a:spAutoFit/>
          </a:bodyPr>
          <a:lstStyle/>
          <a:p>
            <a:pPr indent="328570" algn="ctr">
              <a:defRPr/>
            </a:pPr>
            <a:r>
              <a:rPr lang="ms-MY" altLang="ko-KR" sz="2700" b="1" dirty="0">
                <a:solidFill>
                  <a:srgbClr val="00206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Are you having Unlimited BBQ?</a:t>
            </a:r>
            <a:endParaRPr lang="en-US" altLang="ko-KR" sz="2700" b="1" dirty="0">
              <a:solidFill>
                <a:srgbClr val="00206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indent="328570" algn="ctr">
              <a:defRPr/>
            </a:pPr>
            <a:r>
              <a:rPr lang="en-US" altLang="ko-KR" sz="2700" b="1" dirty="0">
                <a:solidFill>
                  <a:srgbClr val="00206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Don’t give up </a:t>
            </a:r>
            <a:r>
              <a:rPr lang="en-US" altLang="ko-KR" sz="2700" b="1" dirty="0" smtClean="0">
                <a:solidFill>
                  <a:srgbClr val="00206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BBQ       Beef</a:t>
            </a:r>
            <a:r>
              <a:rPr lang="en-US" altLang="ko-KR" sz="2700" b="1" dirty="0">
                <a:solidFill>
                  <a:srgbClr val="00206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!</a:t>
            </a:r>
          </a:p>
          <a:p>
            <a:pPr indent="328570" algn="ctr">
              <a:defRPr/>
            </a:pPr>
            <a:r>
              <a:rPr lang="en-US" altLang="ko-KR" sz="2200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4 types BBQ BEEF </a:t>
            </a:r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50% </a:t>
            </a:r>
            <a:r>
              <a:rPr lang="en-US" altLang="ko-KR" sz="3200" b="1" dirty="0" smtClean="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discount </a:t>
            </a:r>
            <a:r>
              <a:rPr lang="en-US" altLang="ko-KR" sz="22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per dish</a:t>
            </a:r>
            <a:endParaRPr lang="en-US" altLang="ko-KR" sz="2200" b="1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10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794" y="683567"/>
            <a:ext cx="572366" cy="4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8640" y="3328231"/>
            <a:ext cx="1708198" cy="3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9" tIns="44068" rIns="88139" bIns="44068"/>
          <a:lstStyle/>
          <a:p>
            <a:pPr algn="ctr" defTabSz="942402">
              <a:spcBef>
                <a:spcPct val="20000"/>
              </a:spcBef>
            </a:pPr>
            <a:r>
              <a: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갈비살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(GALBISAL)</a:t>
            </a:r>
          </a:p>
          <a:p>
            <a:pPr algn="ctr" defTabSz="942402">
              <a:spcBef>
                <a:spcPct val="20000"/>
              </a:spcBef>
            </a:pP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Short-rib Boneless</a:t>
            </a:r>
          </a:p>
          <a:p>
            <a:pPr algn="ctr" defTabSz="942402">
              <a:spcBef>
                <a:spcPct val="20000"/>
              </a:spcBef>
            </a:pPr>
            <a:endParaRPr lang="en-US" altLang="ko-KR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356992" y="3328231"/>
            <a:ext cx="1730996" cy="5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81" tIns="44540" rIns="89081" bIns="44540"/>
          <a:lstStyle/>
          <a:p>
            <a:pPr algn="ctr" defTabSz="942402">
              <a:spcBef>
                <a:spcPct val="20000"/>
              </a:spcBef>
            </a:pPr>
            <a:r>
              <a:rPr lang="ko-KR" altLang="en-US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양념갈비</a:t>
            </a: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(YANGNYUM)</a:t>
            </a:r>
          </a:p>
          <a:p>
            <a:pPr algn="ctr" defTabSz="942402">
              <a:spcBef>
                <a:spcPct val="20000"/>
              </a:spcBef>
            </a:pP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Marinated Beef Rib</a:t>
            </a:r>
            <a:endParaRPr lang="en-US" altLang="ko-KR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720802" y="3328231"/>
            <a:ext cx="1708198" cy="3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81" tIns="44540" rIns="89081" bIns="44540"/>
          <a:lstStyle/>
          <a:p>
            <a:pPr algn="ctr" defTabSz="942402">
              <a:spcBef>
                <a:spcPct val="20000"/>
              </a:spcBef>
            </a:pPr>
            <a:r>
              <a:rPr lang="ko-KR" altLang="ms-MY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생</a:t>
            </a:r>
            <a:r>
              <a: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등심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(DEUNGSIM)</a:t>
            </a:r>
          </a:p>
          <a:p>
            <a:pPr algn="ctr" defTabSz="942402">
              <a:spcBef>
                <a:spcPct val="20000"/>
              </a:spcBef>
            </a:pP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Black Angus Sirloin</a:t>
            </a:r>
          </a:p>
        </p:txBody>
      </p:sp>
      <p:sp>
        <p:nvSpPr>
          <p:cNvPr id="21" name="Text Box 167"/>
          <p:cNvSpPr txBox="1">
            <a:spLocks noChangeArrowheads="1"/>
          </p:cNvSpPr>
          <p:nvPr/>
        </p:nvSpPr>
        <p:spPr bwMode="auto">
          <a:xfrm rot="10800000" flipV="1">
            <a:off x="188640" y="3834878"/>
            <a:ext cx="6261910" cy="9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637" tIns="55319" rIns="110637" bIns="55319">
            <a:spAutoFit/>
          </a:bodyPr>
          <a:lstStyle/>
          <a:p>
            <a:pPr defTabSz="867727">
              <a:buFontTx/>
              <a:buChar char="•"/>
            </a:pPr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 portion is 160g, </a:t>
            </a:r>
            <a:r>
              <a:rPr kumimoji="1"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Tax charges : 10% service charge, 7% GST are excluded</a:t>
            </a:r>
            <a:endParaRPr lang="en-US" altLang="ko-KR" sz="14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defTabSz="867727">
              <a:buFontTx/>
              <a:buChar char="•"/>
            </a:pPr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 </a:t>
            </a:r>
            <a:r>
              <a:rPr lang="en-US" altLang="ko-KR" sz="14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Dining-in only</a:t>
            </a:r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No Take-away</a:t>
            </a:r>
          </a:p>
          <a:p>
            <a:pPr defTabSz="867727">
              <a:buFontTx/>
              <a:buChar char="•"/>
            </a:pPr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Only </a:t>
            </a:r>
            <a:r>
              <a:rPr lang="en-US" altLang="ko-KR" sz="14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available with Unlimited BBQ </a:t>
            </a:r>
          </a:p>
          <a:p>
            <a:pPr defTabSz="867727">
              <a:buFontTx/>
              <a:buChar char="•"/>
            </a:pPr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 available with another voucher or discount</a:t>
            </a:r>
          </a:p>
        </p:txBody>
      </p:sp>
      <p:sp>
        <p:nvSpPr>
          <p:cNvPr id="22" name="Rectangle 172"/>
          <p:cNvSpPr>
            <a:spLocks noChangeArrowheads="1"/>
          </p:cNvSpPr>
          <p:nvPr/>
        </p:nvSpPr>
        <p:spPr bwMode="auto">
          <a:xfrm>
            <a:off x="116632" y="5076056"/>
            <a:ext cx="6597352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08" tIns="38053" rIns="76108" bIns="38053" anchor="ctr"/>
          <a:lstStyle/>
          <a:p>
            <a:endParaRPr lang="ms-MY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1528" y="5132243"/>
            <a:ext cx="6649194" cy="2032045"/>
          </a:xfrm>
          <a:prstGeom prst="rect">
            <a:avLst/>
          </a:prstGeom>
          <a:noFill/>
        </p:spPr>
        <p:txBody>
          <a:bodyPr lIns="86026" tIns="43013" rIns="86026" bIns="43013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</a:t>
            </a:r>
            <a:r>
              <a:rPr lang="en-US" sz="33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</a:t>
            </a:r>
            <a:r>
              <a:rPr lang="en-US" sz="3300" b="1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Ju</a:t>
            </a: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Shin Jung West</a:t>
            </a:r>
            <a:b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It’s a </a:t>
            </a:r>
            <a:r>
              <a:rPr lang="en-US" sz="33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Deal </a:t>
            </a: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or no Deal?!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Unlimited BBQ On </a:t>
            </a:r>
            <a:r>
              <a:rPr lang="en-US" sz="33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MONDAY</a:t>
            </a: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Lunch</a:t>
            </a: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sz="3300" b="1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3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1 </a:t>
            </a: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adult </a:t>
            </a:r>
            <a:r>
              <a:rPr lang="en-US" sz="33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FREE </a:t>
            </a:r>
            <a:r>
              <a:rPr lang="en-US" sz="33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with 3 paying adults </a:t>
            </a:r>
            <a:endParaRPr lang="ms-MY" sz="3300" b="1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31893" y="7194632"/>
            <a:ext cx="1850545" cy="977768"/>
            <a:chOff x="3831893" y="6978609"/>
            <a:chExt cx="1850545" cy="977768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1893" y="6996222"/>
              <a:ext cx="1284389" cy="960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0004" y="6978609"/>
              <a:ext cx="552434" cy="977768"/>
            </a:xfrm>
            <a:prstGeom prst="rect">
              <a:avLst/>
            </a:prstGeom>
          </p:spPr>
        </p:pic>
      </p:grpSp>
      <p:sp>
        <p:nvSpPr>
          <p:cNvPr id="27" name="Text Box 167"/>
          <p:cNvSpPr txBox="1">
            <a:spLocks noChangeArrowheads="1"/>
          </p:cNvSpPr>
          <p:nvPr/>
        </p:nvSpPr>
        <p:spPr bwMode="auto">
          <a:xfrm rot="10800000" flipV="1">
            <a:off x="188640" y="8100392"/>
            <a:ext cx="6424646" cy="9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637" tIns="55319" rIns="110637" bIns="55319">
            <a:spAutoFit/>
          </a:bodyPr>
          <a:lstStyle/>
          <a:p>
            <a:pPr defTabSz="867727">
              <a:buFontTx/>
              <a:buChar char="•"/>
            </a:pPr>
            <a:r>
              <a:rPr lang="en-US" altLang="ko-KR" sz="1300" b="1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Not available on Public Holiday</a:t>
            </a:r>
          </a:p>
          <a:p>
            <a:pPr defTabSz="867727">
              <a:buFontTx/>
              <a:buChar char="•"/>
            </a:pPr>
            <a:r>
              <a:rPr lang="en-US" altLang="ko-KR" sz="1300" b="1" dirty="0">
                <a:latin typeface="Arial" pitchFamily="34" charset="0"/>
                <a:ea typeface="Gulim" pitchFamily="34" charset="-127"/>
                <a:cs typeface="Arial" pitchFamily="34" charset="0"/>
              </a:rPr>
              <a:t>Wet towel, Water &amp; Tea are excluded</a:t>
            </a:r>
          </a:p>
          <a:p>
            <a:pPr defTabSz="867727">
              <a:buFontTx/>
              <a:buChar char="•"/>
            </a:pPr>
            <a:r>
              <a:rPr lang="en-US" altLang="ko-KR" sz="1300" b="1" dirty="0">
                <a:latin typeface="Arial" pitchFamily="34" charset="0"/>
                <a:ea typeface="Gulim" pitchFamily="34" charset="-127"/>
                <a:cs typeface="Arial" pitchFamily="34" charset="0"/>
              </a:rPr>
              <a:t>For Dining-in only, No Take-away</a:t>
            </a:r>
          </a:p>
          <a:p>
            <a:pPr defTabSz="867727">
              <a:buFontTx/>
              <a:buChar char="•"/>
            </a:pPr>
            <a:r>
              <a:rPr lang="en-US" altLang="ko-KR" sz="1300" b="1" dirty="0">
                <a:latin typeface="Arial" pitchFamily="34" charset="0"/>
                <a:ea typeface="Gulim" pitchFamily="34" charset="-127"/>
                <a:cs typeface="Arial" pitchFamily="34" charset="0"/>
              </a:rPr>
              <a:t>Not available with another voucher, discount or promotion </a:t>
            </a:r>
          </a:p>
        </p:txBody>
      </p:sp>
      <p:pic>
        <p:nvPicPr>
          <p:cNvPr id="28" name="Picture 184" descr="jushinjung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669" y="5192983"/>
            <a:ext cx="1520156" cy="44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0768" y="7187976"/>
            <a:ext cx="1286246" cy="9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Plus 29"/>
          <p:cNvSpPr/>
          <p:nvPr/>
        </p:nvSpPr>
        <p:spPr>
          <a:xfrm>
            <a:off x="2977792" y="7573790"/>
            <a:ext cx="333634" cy="31177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26" tIns="43013" rIns="86026" bIns="43013" rtlCol="0" anchor="ctr"/>
          <a:lstStyle/>
          <a:p>
            <a:pPr algn="ctr"/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013176" y="3328231"/>
            <a:ext cx="1614225" cy="3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81" tIns="44540" rIns="89081" bIns="44540"/>
          <a:lstStyle/>
          <a:p>
            <a:pPr algn="ctr" defTabSz="942402">
              <a:spcBef>
                <a:spcPct val="20000"/>
              </a:spcBef>
            </a:pPr>
            <a:r>
              <a:rPr lang="ko-KR" altLang="en-US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안창살</a:t>
            </a: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lang="ms-MY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ANCHANG</a:t>
            </a: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en-US" altLang="ko-KR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defTabSz="942402">
              <a:spcBef>
                <a:spcPct val="20000"/>
              </a:spcBef>
            </a:pPr>
            <a:r>
              <a:rPr lang="en-US" altLang="ko-KR" sz="1200" b="1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Wagyu</a:t>
            </a: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Beef Skirt</a:t>
            </a:r>
            <a:endParaRPr lang="en-US" altLang="ko-KR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3" name="Picture 22" descr="image3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253" y="1691680"/>
            <a:ext cx="1611571" cy="1581649"/>
          </a:xfrm>
          <a:prstGeom prst="rect">
            <a:avLst/>
          </a:prstGeom>
        </p:spPr>
      </p:pic>
      <p:pic>
        <p:nvPicPr>
          <p:cNvPr id="31" name="Picture 30" descr="Picture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4824" y="1691679"/>
            <a:ext cx="1611571" cy="1581649"/>
          </a:xfrm>
          <a:prstGeom prst="rect">
            <a:avLst/>
          </a:prstGeom>
        </p:spPr>
      </p:pic>
      <p:pic>
        <p:nvPicPr>
          <p:cNvPr id="34" name="Picture 11" descr="양념왕갈비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691680"/>
            <a:ext cx="16108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IMG_16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13176" y="1691680"/>
            <a:ext cx="1584176" cy="15841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56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Daenja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8880" y="7308304"/>
            <a:ext cx="2160240" cy="129614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6632" y="154101"/>
            <a:ext cx="6624736" cy="889507"/>
            <a:chOff x="44624" y="179512"/>
            <a:chExt cx="6741368" cy="1033523"/>
          </a:xfrm>
        </p:grpSpPr>
        <p:grpSp>
          <p:nvGrpSpPr>
            <p:cNvPr id="3076" name="Group 13"/>
            <p:cNvGrpSpPr>
              <a:grpSpLocks/>
            </p:cNvGrpSpPr>
            <p:nvPr/>
          </p:nvGrpSpPr>
          <p:grpSpPr bwMode="auto">
            <a:xfrm>
              <a:off x="116632" y="179512"/>
              <a:ext cx="6552728" cy="1008112"/>
              <a:chOff x="2605881" y="198386"/>
              <a:chExt cx="4614234" cy="1234333"/>
            </a:xfrm>
          </p:grpSpPr>
          <p:pic>
            <p:nvPicPr>
              <p:cNvPr id="4" name="Picture 3" descr="Room.JPG"/>
              <p:cNvPicPr>
                <a:picLocks noChangeAspect="1"/>
              </p:cNvPicPr>
              <p:nvPr/>
            </p:nvPicPr>
            <p:blipFill>
              <a:blip r:embed="rId3" cstate="print">
                <a:lum bright="40000"/>
              </a:blip>
              <a:stretch>
                <a:fillRect/>
              </a:stretch>
            </p:blipFill>
            <p:spPr>
              <a:xfrm>
                <a:off x="2605881" y="198386"/>
                <a:ext cx="1843881" cy="123433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6" descr="그림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5543715" y="213520"/>
                <a:ext cx="1676400" cy="121919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20" descr="*숯불구이를 드시면 위와 같은 기본 반찬이 제공됩니다. 물론 한국식으로 모든 반찬이 무료이고, 다 드시면 더 드립니다. 기본찬(소스, 상추쌈, 겉저리등....)을 제외한 반찬들은 수시로 바뀝니다. If you order 2 portions (minimum order) of charcoal grill, all side-dishes (Vegetables) comes with your Main like above.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lum bright="40000"/>
              </a:blip>
              <a:stretch>
                <a:fillRect/>
              </a:stretch>
            </p:blipFill>
            <p:spPr bwMode="auto">
              <a:xfrm>
                <a:off x="4095915" y="213520"/>
                <a:ext cx="1676400" cy="121919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4624" y="192344"/>
              <a:ext cx="6741368" cy="102069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2057" tIns="41028" rIns="82057" bIns="41028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ms-MY" sz="4000" b="1" dirty="0">
                  <a:ln w="11430">
                    <a:noFill/>
                  </a:ln>
                  <a:solidFill>
                    <a:schemeClr val="tx2">
                      <a:lumMod val="75000"/>
                    </a:schemeClr>
                  </a:solidFill>
                </a:rPr>
                <a:t>Unlimited BBQ</a:t>
              </a:r>
            </a:p>
          </p:txBody>
        </p:sp>
      </p:grpSp>
      <p:sp>
        <p:nvSpPr>
          <p:cNvPr id="9" name="Text Box 167"/>
          <p:cNvSpPr txBox="1">
            <a:spLocks noChangeArrowheads="1"/>
          </p:cNvSpPr>
          <p:nvPr/>
        </p:nvSpPr>
        <p:spPr bwMode="auto">
          <a:xfrm rot="10800000" flipV="1">
            <a:off x="188641" y="3993899"/>
            <a:ext cx="6495716" cy="7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32" tIns="52766" rIns="105532" bIns="5276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827698">
              <a:spcBef>
                <a:spcPct val="50000"/>
              </a:spcBef>
              <a:defRPr/>
            </a:pPr>
            <a:r>
              <a:rPr lang="en-US" altLang="ko-K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charset="0"/>
                <a:ea typeface="굴림" pitchFamily="34" charset="-127"/>
              </a:rPr>
              <a:t>♠ </a:t>
            </a:r>
            <a:r>
              <a:rPr lang="en-US" altLang="ko-K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charset="0"/>
                <a:ea typeface="굴림" pitchFamily="34" charset="-127"/>
              </a:rPr>
              <a:t>Lunch - </a:t>
            </a:r>
            <a:r>
              <a:rPr lang="en-US" altLang="ko-K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charset="0"/>
                <a:ea typeface="굴림" pitchFamily="34" charset="-127"/>
              </a:rPr>
              <a:t>Adult S$29</a:t>
            </a:r>
            <a:r>
              <a:rPr lang="en-US" altLang="ko-K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charset="0"/>
                <a:ea typeface="굴림" pitchFamily="34" charset="-127"/>
              </a:rPr>
              <a:t>++ , </a:t>
            </a:r>
            <a:r>
              <a:rPr lang="en-US" altLang="ko-K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charset="0"/>
                <a:ea typeface="굴림" pitchFamily="34" charset="-127"/>
              </a:rPr>
              <a:t>Child (0.9m~1.2m) $16++ </a:t>
            </a:r>
          </a:p>
          <a:p>
            <a:pPr defTabSz="827698">
              <a:defRPr/>
            </a:pPr>
            <a:r>
              <a:rPr lang="en-US" altLang="ko-KR" sz="2000" b="1" dirty="0">
                <a:ln w="11430"/>
                <a:solidFill>
                  <a:schemeClr val="accent1">
                    <a:lumMod val="75000"/>
                  </a:schemeClr>
                </a:solidFill>
                <a:latin typeface="Arial" charset="0"/>
                <a:ea typeface="굴림" pitchFamily="34" charset="-127"/>
              </a:rPr>
              <a:t>♠ Dinner - Adult S$35</a:t>
            </a:r>
            <a:r>
              <a:rPr lang="en-US" altLang="ko-KR" sz="20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charset="0"/>
                <a:ea typeface="굴림" pitchFamily="34" charset="-127"/>
              </a:rPr>
              <a:t>++ , </a:t>
            </a:r>
            <a:r>
              <a:rPr lang="en-US" altLang="ko-KR" sz="2000" b="1" dirty="0">
                <a:ln w="11430"/>
                <a:solidFill>
                  <a:schemeClr val="accent1">
                    <a:lumMod val="75000"/>
                  </a:schemeClr>
                </a:solidFill>
                <a:latin typeface="Arial" charset="0"/>
                <a:ea typeface="굴림" pitchFamily="34" charset="-127"/>
              </a:rPr>
              <a:t>Child (0.9m~1.2m) $19++</a:t>
            </a:r>
          </a:p>
        </p:txBody>
      </p:sp>
      <p:sp>
        <p:nvSpPr>
          <p:cNvPr id="3085" name="Text Box 167"/>
          <p:cNvSpPr txBox="1">
            <a:spLocks noChangeArrowheads="1"/>
          </p:cNvSpPr>
          <p:nvPr/>
        </p:nvSpPr>
        <p:spPr bwMode="auto">
          <a:xfrm rot="10800000" flipV="1">
            <a:off x="188640" y="4633260"/>
            <a:ext cx="6131977" cy="13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32" tIns="52766" rIns="105532" bIns="52766">
            <a:spAutoFit/>
          </a:bodyPr>
          <a:lstStyle/>
          <a:p>
            <a:pPr defTabSz="827698">
              <a:buFontTx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Available Dinner Unlimited BBQ on </a:t>
            </a:r>
            <a:r>
              <a:rPr lang="en-US" altLang="ko-KR" sz="1300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Monday to Thursday</a:t>
            </a: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 only</a:t>
            </a:r>
          </a:p>
          <a:p>
            <a:pPr defTabSz="827698">
              <a:buFontTx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Not available Dinner Unlimited BBQ on </a:t>
            </a:r>
            <a:r>
              <a:rPr lang="en-US" altLang="ko-KR" sz="1300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Public Holiday Eve </a:t>
            </a: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and </a:t>
            </a:r>
            <a:r>
              <a:rPr lang="en-US" altLang="ko-KR" sz="1300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Public Holiday</a:t>
            </a:r>
          </a:p>
          <a:p>
            <a:pPr defTabSz="827698">
              <a:buFontTx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Wet towel, Water &amp; Tea are excluded</a:t>
            </a:r>
          </a:p>
          <a:p>
            <a:pPr defTabSz="827698">
              <a:buFontTx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S$20 per 100g for any leftover</a:t>
            </a:r>
          </a:p>
          <a:p>
            <a:pPr defTabSz="827698">
              <a:buFontTx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For Dining-in only, No Take-away</a:t>
            </a:r>
          </a:p>
          <a:p>
            <a:pPr defTabSz="827698">
              <a:buFontTx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Not available with another voucher or discount </a:t>
            </a:r>
          </a:p>
        </p:txBody>
      </p:sp>
      <p:pic>
        <p:nvPicPr>
          <p:cNvPr id="3088" name="Picture 132" descr="돌솥3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7308304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33"/>
          <p:cNvSpPr>
            <a:spLocks noChangeAspect="1" noChangeArrowheads="1"/>
          </p:cNvSpPr>
          <p:nvPr/>
        </p:nvSpPr>
        <p:spPr bwMode="auto">
          <a:xfrm>
            <a:off x="837963" y="8274395"/>
            <a:ext cx="934853" cy="24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100" b="1" dirty="0">
                <a:solidFill>
                  <a:srgbClr val="FFFF00"/>
                </a:solidFill>
                <a:ea typeface="Gulim" pitchFamily="34" charset="-127"/>
              </a:rPr>
              <a:t>돌솥비빔밥</a:t>
            </a:r>
          </a:p>
          <a:p>
            <a:pPr algn="ctr" latinLnBrk="1"/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Hot Stone Bowl Rice</a:t>
            </a:r>
          </a:p>
        </p:txBody>
      </p:sp>
      <p:pic>
        <p:nvPicPr>
          <p:cNvPr id="3090" name="Picture 140" descr="갈비탕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8880" y="601216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41" descr="saba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601216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Rectangle 142"/>
          <p:cNvSpPr>
            <a:spLocks noChangeAspect="1" noChangeArrowheads="1"/>
          </p:cNvSpPr>
          <p:nvPr/>
        </p:nvSpPr>
        <p:spPr bwMode="auto">
          <a:xfrm>
            <a:off x="332656" y="6732240"/>
            <a:ext cx="183359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100" b="1" dirty="0">
                <a:solidFill>
                  <a:srgbClr val="FFFF00"/>
                </a:solidFill>
                <a:ea typeface="Gulim" pitchFamily="34" charset="-127"/>
              </a:rPr>
              <a:t>고등어 </a:t>
            </a:r>
            <a:r>
              <a:rPr kumimoji="1" lang="ko-KR" altLang="ms-MY" sz="1100" b="1" dirty="0">
                <a:solidFill>
                  <a:srgbClr val="FFFF00"/>
                </a:solidFill>
                <a:ea typeface="Gulim" pitchFamily="34" charset="-127"/>
              </a:rPr>
              <a:t>구이</a:t>
            </a:r>
            <a:endParaRPr kumimoji="1" lang="en-US" altLang="ko-KR" sz="1100" b="1" dirty="0">
              <a:solidFill>
                <a:srgbClr val="FFFF00"/>
              </a:solidFill>
              <a:ea typeface="Gulim" pitchFamily="34" charset="-127"/>
            </a:endParaRPr>
          </a:p>
          <a:p>
            <a:pPr algn="ctr" latinLnBrk="1"/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Fried Saba Fish</a:t>
            </a:r>
          </a:p>
        </p:txBody>
      </p:sp>
      <p:sp>
        <p:nvSpPr>
          <p:cNvPr id="3094" name="Text Box 166"/>
          <p:cNvSpPr txBox="1">
            <a:spLocks noChangeArrowheads="1"/>
          </p:cNvSpPr>
          <p:nvPr/>
        </p:nvSpPr>
        <p:spPr bwMode="auto">
          <a:xfrm>
            <a:off x="188640" y="8532440"/>
            <a:ext cx="6063731" cy="5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32" tIns="52766" rIns="105532" bIns="52766">
            <a:spAutoFit/>
          </a:bodyPr>
          <a:lstStyle/>
          <a:p>
            <a:pPr defTabSz="827698">
              <a:buFont typeface="Arial" pitchFamily="34" charset="0"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Available One dishes per person</a:t>
            </a:r>
          </a:p>
          <a:p>
            <a:pPr defTabSz="827698">
              <a:buFont typeface="Arial" pitchFamily="34" charset="0"/>
              <a:buChar char="•"/>
            </a:pPr>
            <a:r>
              <a:rPr lang="en-US" altLang="ko-KR" sz="1300" dirty="0">
                <a:latin typeface="Arial" pitchFamily="34" charset="0"/>
                <a:ea typeface="Gulim" pitchFamily="34" charset="-127"/>
                <a:cs typeface="Arial" pitchFamily="34" charset="0"/>
              </a:rPr>
              <a:t>Unlimited BBQ is served with assorted side-dishes and free dessert.</a:t>
            </a:r>
          </a:p>
        </p:txBody>
      </p:sp>
      <p:pic>
        <p:nvPicPr>
          <p:cNvPr id="3095" name="Picture 181" descr="순두부찌게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9120" y="601216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4509120" y="7308304"/>
            <a:ext cx="2160240" cy="1293806"/>
            <a:chOff x="4581128" y="7308304"/>
            <a:chExt cx="2016224" cy="1221928"/>
          </a:xfrm>
        </p:grpSpPr>
        <p:pic>
          <p:nvPicPr>
            <p:cNvPr id="3101" name="Picture 137" descr="물냉2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81128" y="7308304"/>
              <a:ext cx="1008112" cy="1221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213" descr="Binaeng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89240" y="7308304"/>
              <a:ext cx="1008112" cy="12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8" name="Rectangle 215"/>
          <p:cNvSpPr>
            <a:spLocks noChangeAspect="1" noChangeArrowheads="1"/>
          </p:cNvSpPr>
          <p:nvPr/>
        </p:nvSpPr>
        <p:spPr bwMode="auto">
          <a:xfrm>
            <a:off x="4975249" y="8244408"/>
            <a:ext cx="1334071" cy="2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100" b="1" dirty="0">
                <a:solidFill>
                  <a:srgbClr val="FFFF00"/>
                </a:solidFill>
                <a:ea typeface="Gulim" pitchFamily="34" charset="-127"/>
              </a:rPr>
              <a:t>물냉면 </a:t>
            </a:r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/</a:t>
            </a:r>
            <a:r>
              <a:rPr kumimoji="1" lang="ko-KR" altLang="en-US" sz="1100" b="1" dirty="0">
                <a:solidFill>
                  <a:srgbClr val="FFFF00"/>
                </a:solidFill>
                <a:ea typeface="Gulim" pitchFamily="34" charset="-127"/>
              </a:rPr>
              <a:t>비빔냉면 </a:t>
            </a:r>
          </a:p>
          <a:p>
            <a:pPr algn="ctr" latinLnBrk="1"/>
            <a:r>
              <a:rPr kumimoji="1" lang="en-US" altLang="ko-KR" sz="1100" b="1" dirty="0" smtClean="0">
                <a:solidFill>
                  <a:srgbClr val="FFFF00"/>
                </a:solidFill>
                <a:ea typeface="Gulim" pitchFamily="34" charset="-127"/>
              </a:rPr>
              <a:t>Soup /Spicy </a:t>
            </a:r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Cold Noodle</a:t>
            </a:r>
          </a:p>
        </p:txBody>
      </p:sp>
      <p:sp>
        <p:nvSpPr>
          <p:cNvPr id="3100" name="Rectangle 183"/>
          <p:cNvSpPr>
            <a:spLocks noChangeAspect="1" noChangeArrowheads="1"/>
          </p:cNvSpPr>
          <p:nvPr/>
        </p:nvSpPr>
        <p:spPr bwMode="auto">
          <a:xfrm>
            <a:off x="2860131" y="8260168"/>
            <a:ext cx="1178596" cy="24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ms-MY" sz="1100" b="1" dirty="0">
                <a:solidFill>
                  <a:srgbClr val="FFFF00"/>
                </a:solidFill>
                <a:ea typeface="Gulim" pitchFamily="34" charset="-127"/>
              </a:rPr>
              <a:t>된장</a:t>
            </a:r>
            <a:r>
              <a:rPr kumimoji="1" lang="ko-KR" altLang="en-US" sz="1100" b="1" dirty="0">
                <a:solidFill>
                  <a:srgbClr val="FFFF00"/>
                </a:solidFill>
                <a:ea typeface="Gulim" pitchFamily="34" charset="-127"/>
              </a:rPr>
              <a:t>찌개</a:t>
            </a:r>
          </a:p>
          <a:p>
            <a:pPr algn="ctr" latinLnBrk="1"/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Soya </a:t>
            </a:r>
            <a:r>
              <a:rPr kumimoji="1" lang="en-US" altLang="ko-KR" sz="1100" b="1" dirty="0" smtClean="0">
                <a:solidFill>
                  <a:srgbClr val="FFFF00"/>
                </a:solidFill>
                <a:ea typeface="Gulim" pitchFamily="34" charset="-127"/>
              </a:rPr>
              <a:t>Bean Paste </a:t>
            </a:r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Soup</a:t>
            </a:r>
          </a:p>
        </p:txBody>
      </p:sp>
      <p:pic>
        <p:nvPicPr>
          <p:cNvPr id="34" name="Picture 30" descr="가슴살은 너무 퍽퍽합니다. 그래서 저희는 뼈 없는 닭다리로만 껍질째 간장 양념하여 그 맛이 부드럽고 쫄깃쫄깃합니다."/>
          <p:cNvPicPr preferRelativeResize="0">
            <a:picLocks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348880" y="2625747"/>
            <a:ext cx="2160240" cy="14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3" descr="돼지갈비2"/>
          <p:cNvPicPr preferRelativeResize="0">
            <a:picLocks noChangeArrowheads="1"/>
          </p:cNvPicPr>
          <p:nvPr/>
        </p:nvPicPr>
        <p:blipFill>
          <a:blip r:embed="rId13" cstate="print">
            <a:lum bright="-8000" contrast="-6000"/>
          </a:blip>
          <a:srcRect/>
          <a:stretch>
            <a:fillRect/>
          </a:stretch>
        </p:blipFill>
        <p:spPr bwMode="auto">
          <a:xfrm>
            <a:off x="188640" y="2625747"/>
            <a:ext cx="2160240" cy="14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 preferRelativeResize="0">
            <a:picLocks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348880" y="1183550"/>
            <a:ext cx="2160240" cy="14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 preferRelativeResize="0">
            <a:picLocks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4509120" y="1183550"/>
            <a:ext cx="2160240" cy="14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Rectangle 178"/>
          <p:cNvSpPr>
            <a:spLocks noChangeAspect="1" noChangeArrowheads="1"/>
          </p:cNvSpPr>
          <p:nvPr/>
        </p:nvSpPr>
        <p:spPr bwMode="auto">
          <a:xfrm>
            <a:off x="548680" y="3637528"/>
            <a:ext cx="1294143" cy="4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400" b="1" dirty="0">
                <a:solidFill>
                  <a:srgbClr val="FFFF00"/>
                </a:solidFill>
                <a:ea typeface="Gulim" pitchFamily="34" charset="-127"/>
              </a:rPr>
              <a:t>양념돼지</a:t>
            </a:r>
          </a:p>
          <a:p>
            <a:pPr algn="ctr" latinLnBrk="1"/>
            <a:r>
              <a:rPr kumimoji="1"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Marinated </a:t>
            </a:r>
            <a:r>
              <a:rPr kumimoji="1" lang="en-US" altLang="ko-KR" sz="1400" b="1" dirty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Pork</a:t>
            </a:r>
          </a:p>
        </p:txBody>
      </p:sp>
      <p:sp>
        <p:nvSpPr>
          <p:cNvPr id="3082" name="Rectangle 179"/>
          <p:cNvSpPr>
            <a:spLocks noChangeAspect="1" noChangeArrowheads="1"/>
          </p:cNvSpPr>
          <p:nvPr/>
        </p:nvSpPr>
        <p:spPr bwMode="auto">
          <a:xfrm>
            <a:off x="2719687" y="3637528"/>
            <a:ext cx="1501401" cy="4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400" b="1" dirty="0" err="1">
                <a:solidFill>
                  <a:srgbClr val="FFFF00"/>
                </a:solidFill>
                <a:ea typeface="Gulim" pitchFamily="34" charset="-127"/>
              </a:rPr>
              <a:t>양념닭</a:t>
            </a:r>
            <a:endParaRPr kumimoji="1" lang="ko-KR" altLang="en-US" sz="1400" b="1" dirty="0">
              <a:solidFill>
                <a:srgbClr val="FFFF00"/>
              </a:solidFill>
              <a:ea typeface="Gulim" pitchFamily="34" charset="-127"/>
            </a:endParaRPr>
          </a:p>
          <a:p>
            <a:pPr algn="ctr" latinLnBrk="1"/>
            <a:r>
              <a:rPr kumimoji="1"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Marinated </a:t>
            </a:r>
            <a:r>
              <a:rPr kumimoji="1" lang="en-US" altLang="ko-KR" sz="1400" b="1" dirty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Chicken</a:t>
            </a:r>
          </a:p>
        </p:txBody>
      </p:sp>
      <p:sp>
        <p:nvSpPr>
          <p:cNvPr id="3083" name="Rectangle 178"/>
          <p:cNvSpPr>
            <a:spLocks noChangeAspect="1" noChangeArrowheads="1"/>
          </p:cNvSpPr>
          <p:nvPr/>
        </p:nvSpPr>
        <p:spPr bwMode="auto">
          <a:xfrm>
            <a:off x="4941611" y="2182791"/>
            <a:ext cx="1295701" cy="4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400" b="1" dirty="0">
                <a:solidFill>
                  <a:srgbClr val="FFFF00"/>
                </a:solidFill>
                <a:ea typeface="Gulim" pitchFamily="34" charset="-127"/>
              </a:rPr>
              <a:t>돼지  목살</a:t>
            </a:r>
            <a:endParaRPr kumimoji="1" lang="en-US" altLang="ko-KR" sz="1400" b="1" dirty="0">
              <a:solidFill>
                <a:srgbClr val="FFFF00"/>
              </a:solidFill>
              <a:ea typeface="Gulim" pitchFamily="34" charset="-127"/>
            </a:endParaRPr>
          </a:p>
          <a:p>
            <a:pPr algn="ctr" latinLnBrk="1"/>
            <a:r>
              <a:rPr kumimoji="1" lang="en-US" altLang="ko-KR" sz="1400" b="1" dirty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kumimoji="1" lang="en-US" altLang="ko-KR" sz="1400" b="1" dirty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Pork </a:t>
            </a:r>
            <a:r>
              <a:rPr kumimoji="1"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Collar</a:t>
            </a:r>
            <a:endParaRPr kumimoji="1" lang="en-US" altLang="ko-KR" sz="1400" b="1" dirty="0">
              <a:solidFill>
                <a:srgbClr val="FFFF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84" name="Rectangle 178"/>
          <p:cNvSpPr>
            <a:spLocks noChangeAspect="1" noChangeArrowheads="1"/>
          </p:cNvSpPr>
          <p:nvPr/>
        </p:nvSpPr>
        <p:spPr bwMode="auto">
          <a:xfrm>
            <a:off x="2780928" y="2182791"/>
            <a:ext cx="1295701" cy="4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400" b="1" dirty="0">
                <a:solidFill>
                  <a:srgbClr val="FFFF00"/>
                </a:solidFill>
                <a:ea typeface="Gulim" pitchFamily="34" charset="-127"/>
              </a:rPr>
              <a:t>삼겹살 </a:t>
            </a:r>
            <a:endParaRPr kumimoji="1" lang="en-US" altLang="ko-KR" sz="1400" b="1" dirty="0">
              <a:solidFill>
                <a:srgbClr val="FFFF00"/>
              </a:solidFill>
              <a:ea typeface="Gulim" pitchFamily="34" charset="-127"/>
            </a:endParaRPr>
          </a:p>
          <a:p>
            <a:pPr algn="ctr" latinLnBrk="1"/>
            <a:r>
              <a:rPr kumimoji="1" lang="en-US" altLang="ko-KR" sz="1400" b="1" dirty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Pork </a:t>
            </a:r>
            <a:r>
              <a:rPr kumimoji="1"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Belly</a:t>
            </a:r>
            <a:endParaRPr kumimoji="1" lang="en-US" altLang="ko-KR" sz="1400" b="1" dirty="0">
              <a:solidFill>
                <a:srgbClr val="FFFF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93" name="Rectangle 143"/>
          <p:cNvSpPr>
            <a:spLocks noChangeAspect="1" noChangeArrowheads="1"/>
          </p:cNvSpPr>
          <p:nvPr/>
        </p:nvSpPr>
        <p:spPr bwMode="auto">
          <a:xfrm>
            <a:off x="2531505" y="6732240"/>
            <a:ext cx="183359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100" b="1" dirty="0">
                <a:solidFill>
                  <a:srgbClr val="FFFF00"/>
                </a:solidFill>
                <a:ea typeface="Gulim" pitchFamily="34" charset="-127"/>
              </a:rPr>
              <a:t>갈비탕</a:t>
            </a:r>
          </a:p>
          <a:p>
            <a:pPr algn="ctr" latinLnBrk="1"/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Clear Beef rib Soup</a:t>
            </a:r>
          </a:p>
        </p:txBody>
      </p:sp>
      <p:sp>
        <p:nvSpPr>
          <p:cNvPr id="42" name="Rectangle 172"/>
          <p:cNvSpPr>
            <a:spLocks noChangeArrowheads="1"/>
          </p:cNvSpPr>
          <p:nvPr/>
        </p:nvSpPr>
        <p:spPr bwMode="auto">
          <a:xfrm>
            <a:off x="116632" y="1115616"/>
            <a:ext cx="6624736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08" tIns="38053" rIns="76108" bIns="38053" anchor="ctr"/>
          <a:lstStyle/>
          <a:p>
            <a:endParaRPr lang="ms-MY"/>
          </a:p>
        </p:txBody>
      </p:sp>
      <p:sp>
        <p:nvSpPr>
          <p:cNvPr id="46" name="Rectangle 172"/>
          <p:cNvSpPr>
            <a:spLocks noChangeArrowheads="1"/>
          </p:cNvSpPr>
          <p:nvPr/>
        </p:nvSpPr>
        <p:spPr bwMode="auto">
          <a:xfrm>
            <a:off x="116632" y="5940152"/>
            <a:ext cx="662473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08" tIns="38053" rIns="76108" bIns="38053" anchor="ctr"/>
          <a:lstStyle/>
          <a:p>
            <a:endParaRPr lang="ms-MY"/>
          </a:p>
        </p:txBody>
      </p:sp>
      <p:pic>
        <p:nvPicPr>
          <p:cNvPr id="38" name="Picture 95" descr="DSC_0076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9120" y="2625747"/>
            <a:ext cx="2160240" cy="14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생불고기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8640" y="1183550"/>
            <a:ext cx="2160240" cy="14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178"/>
          <p:cNvSpPr>
            <a:spLocks noChangeAspect="1" noChangeArrowheads="1"/>
          </p:cNvSpPr>
          <p:nvPr/>
        </p:nvSpPr>
        <p:spPr bwMode="auto">
          <a:xfrm>
            <a:off x="621574" y="2182791"/>
            <a:ext cx="1295701" cy="4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400" b="1" dirty="0" smtClean="0">
                <a:solidFill>
                  <a:srgbClr val="FFFF00"/>
                </a:solidFill>
                <a:ea typeface="Gulim" pitchFamily="34" charset="-127"/>
              </a:rPr>
              <a:t>불고기 </a:t>
            </a:r>
            <a:endParaRPr kumimoji="1" lang="en-US" altLang="ko-KR" sz="1400" b="1" dirty="0">
              <a:solidFill>
                <a:srgbClr val="FFFF00"/>
              </a:solidFill>
              <a:ea typeface="Gulim" pitchFamily="34" charset="-127"/>
            </a:endParaRPr>
          </a:p>
          <a:p>
            <a:pPr algn="ctr" latinLnBrk="1"/>
            <a:r>
              <a:rPr kumimoji="1"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Seasoned Slice Beef</a:t>
            </a:r>
            <a:endParaRPr kumimoji="1" lang="en-US" altLang="ko-KR" sz="1400" b="1" dirty="0">
              <a:solidFill>
                <a:srgbClr val="FFFF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7" name="Rectangle 179"/>
          <p:cNvSpPr>
            <a:spLocks noChangeAspect="1" noChangeArrowheads="1"/>
          </p:cNvSpPr>
          <p:nvPr/>
        </p:nvSpPr>
        <p:spPr bwMode="auto">
          <a:xfrm>
            <a:off x="4869160" y="3637528"/>
            <a:ext cx="1501401" cy="4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400" b="1" dirty="0" smtClean="0">
                <a:solidFill>
                  <a:srgbClr val="FFFF00"/>
                </a:solidFill>
                <a:ea typeface="Gulim" pitchFamily="34" charset="-127"/>
              </a:rPr>
              <a:t>왕새우</a:t>
            </a:r>
            <a:endParaRPr kumimoji="1" lang="en-US" altLang="ko-KR" sz="1400" b="1" dirty="0" smtClean="0">
              <a:solidFill>
                <a:srgbClr val="FFFF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ctr" latinLnBrk="1"/>
            <a:r>
              <a:rPr kumimoji="1"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Fresh Tiger Prawn</a:t>
            </a:r>
            <a:endParaRPr kumimoji="1" lang="ko-KR" altLang="en-US" sz="1400" b="1" dirty="0">
              <a:solidFill>
                <a:srgbClr val="FFFF00"/>
              </a:solidFill>
              <a:ea typeface="Gulim" pitchFamily="34" charset="-127"/>
            </a:endParaRPr>
          </a:p>
        </p:txBody>
      </p:sp>
      <p:sp>
        <p:nvSpPr>
          <p:cNvPr id="55" name="Rectangle 143"/>
          <p:cNvSpPr>
            <a:spLocks noChangeAspect="1" noChangeArrowheads="1"/>
          </p:cNvSpPr>
          <p:nvPr/>
        </p:nvSpPr>
        <p:spPr bwMode="auto">
          <a:xfrm>
            <a:off x="4691745" y="6732240"/>
            <a:ext cx="183359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97" tIns="36297" rIns="72597" bIns="36297" anchor="ctr"/>
          <a:lstStyle/>
          <a:p>
            <a:pPr algn="ctr" latinLnBrk="1"/>
            <a:r>
              <a:rPr kumimoji="1" lang="ko-KR" altLang="en-US" sz="1100" b="1" dirty="0" smtClean="0">
                <a:solidFill>
                  <a:srgbClr val="FFFF00"/>
                </a:solidFill>
                <a:ea typeface="Gulim" pitchFamily="34" charset="-127"/>
              </a:rPr>
              <a:t>순두부찌개</a:t>
            </a:r>
            <a:endParaRPr kumimoji="1" lang="ko-KR" altLang="en-US" sz="1100" b="1" dirty="0">
              <a:solidFill>
                <a:srgbClr val="FFFF00"/>
              </a:solidFill>
              <a:ea typeface="Gulim" pitchFamily="34" charset="-127"/>
            </a:endParaRPr>
          </a:p>
          <a:p>
            <a:pPr algn="ctr" latinLnBrk="1"/>
            <a:r>
              <a:rPr kumimoji="1" lang="en-US" altLang="ko-KR" sz="1100" b="1" dirty="0" smtClean="0">
                <a:solidFill>
                  <a:srgbClr val="FFFF00"/>
                </a:solidFill>
                <a:ea typeface="Gulim" pitchFamily="34" charset="-127"/>
              </a:rPr>
              <a:t>Spicy Soft Tofu </a:t>
            </a:r>
            <a:r>
              <a:rPr kumimoji="1" lang="en-US" altLang="ko-KR" sz="1100" b="1" dirty="0">
                <a:solidFill>
                  <a:srgbClr val="FFFF00"/>
                </a:solidFill>
                <a:ea typeface="Gulim" pitchFamily="34" charset="-127"/>
              </a:rPr>
              <a:t>Soup</a:t>
            </a:r>
          </a:p>
        </p:txBody>
      </p:sp>
    </p:spTree>
    <p:extLst>
      <p:ext uri="{BB962C8B-B14F-4D97-AF65-F5344CB8AC3E}">
        <p14:creationId xmlns:p14="http://schemas.microsoft.com/office/powerpoint/2010/main" val="1084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60648" y="323528"/>
            <a:ext cx="6336704" cy="648072"/>
            <a:chOff x="292586" y="188246"/>
            <a:chExt cx="6264972" cy="855362"/>
          </a:xfrm>
        </p:grpSpPr>
        <p:grpSp>
          <p:nvGrpSpPr>
            <p:cNvPr id="2" name="Group 54"/>
            <p:cNvGrpSpPr>
              <a:grpSpLocks/>
            </p:cNvGrpSpPr>
            <p:nvPr/>
          </p:nvGrpSpPr>
          <p:grpSpPr bwMode="auto">
            <a:xfrm>
              <a:off x="361562" y="188246"/>
              <a:ext cx="6163782" cy="855362"/>
              <a:chOff x="2224881" y="212319"/>
              <a:chExt cx="4842668" cy="1221600"/>
            </a:xfrm>
          </p:grpSpPr>
          <p:pic>
            <p:nvPicPr>
              <p:cNvPr id="8" name="Picture 46" descr="그림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tretch>
                <a:fillRect/>
              </a:stretch>
            </p:blipFill>
            <p:spPr bwMode="auto">
              <a:xfrm>
                <a:off x="5225103" y="213520"/>
                <a:ext cx="1842446" cy="12191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483" name="Picture 3" descr="C:\Users\ouni\Pictures\Ch 8 West\김수화  싸이월드 미니홈피2.flv_000243100.jpg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3582081" y="212319"/>
                <a:ext cx="1843200" cy="1220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484" name="Picture 4" descr="C:\Users\ouni\Pictures\Ch 8 West\김수화  싸이월드 미니홈피.flv_000136350.jpg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2224881" y="213519"/>
                <a:ext cx="1843200" cy="1220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92586" y="188246"/>
              <a:ext cx="6264972" cy="80815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2057" tIns="41028" rIns="82057" bIns="41028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 w="11430"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Lunch Special S$ 9.90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 rot="10800000" flipV="1">
            <a:off x="332656" y="3116971"/>
            <a:ext cx="2016224" cy="66294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bg1"/>
            </a:outerShdw>
          </a:effectLst>
        </p:spPr>
        <p:txBody>
          <a:bodyPr lIns="82057" tIns="41028" rIns="82057" bIns="41028"/>
          <a:lstStyle/>
          <a:p>
            <a:pPr algn="ctr">
              <a:defRPr/>
            </a:pP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L1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ms-MY" sz="1200" b="1" dirty="0">
                <a:latin typeface="Batang" pitchFamily="18" charset="-127"/>
                <a:ea typeface="Batang" pitchFamily="18" charset="-127"/>
              </a:rPr>
              <a:t>고등어정식 </a:t>
            </a: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Saba </a:t>
            </a: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Set) </a:t>
            </a:r>
          </a:p>
          <a:p>
            <a:pPr algn="ctr">
              <a:defRPr/>
            </a:pP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ms-MY" sz="1200" b="1" dirty="0" smtClean="0">
                <a:latin typeface="Batang" pitchFamily="18" charset="-127"/>
                <a:ea typeface="Batang" pitchFamily="18" charset="-127"/>
              </a:rPr>
              <a:t>Fried Mackerel </a:t>
            </a:r>
          </a:p>
          <a:p>
            <a:pPr algn="ctr">
              <a:defRPr/>
            </a:pPr>
            <a:endParaRPr lang="ms-MY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2420888" y="3116970"/>
            <a:ext cx="2016224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/>
          <a:lstStyle/>
          <a:p>
            <a:pPr algn="ctr">
              <a:defRPr/>
            </a:pP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L2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ms-MY" sz="1200" b="1" dirty="0">
                <a:latin typeface="Batang" pitchFamily="18" charset="-127"/>
                <a:ea typeface="Batang" pitchFamily="18" charset="-127"/>
              </a:rPr>
              <a:t>갈비탕 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(Galbitang)</a:t>
            </a:r>
          </a:p>
          <a:p>
            <a:pPr algn="ctr">
              <a:defRPr/>
            </a:pPr>
            <a:r>
              <a:rPr lang="en-US" altLang="ko-KR" sz="1200" b="1" dirty="0">
                <a:latin typeface="Batang" pitchFamily="18" charset="-127"/>
                <a:ea typeface="Batang" pitchFamily="18" charset="-127"/>
              </a:rPr>
              <a:t>Clear Beef Rib Soup</a:t>
            </a:r>
            <a:endParaRPr lang="ms-MY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 rot="10800000" flipV="1">
            <a:off x="4509120" y="3116970"/>
            <a:ext cx="1944216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/>
          <a:lstStyle/>
          <a:p>
            <a:pPr algn="ctr">
              <a:defRPr/>
            </a:pP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L3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ms-MY" sz="1200" b="1" dirty="0">
                <a:latin typeface="Batang" pitchFamily="18" charset="-127"/>
                <a:ea typeface="Batang" pitchFamily="18" charset="-127"/>
              </a:rPr>
              <a:t>순두부찌개 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(Soondubu)</a:t>
            </a:r>
          </a:p>
          <a:p>
            <a:pPr algn="ctr">
              <a:defRPr/>
            </a:pPr>
            <a:r>
              <a:rPr lang="ms-MY" sz="1200" b="1" dirty="0" smtClean="0">
                <a:latin typeface="Batang" pitchFamily="18" charset="-127"/>
                <a:ea typeface="Batang" pitchFamily="18" charset="-127"/>
              </a:rPr>
              <a:t>Spicy Soft tofu </a:t>
            </a:r>
            <a:r>
              <a:rPr lang="ms-MY" sz="1200" b="1" dirty="0">
                <a:latin typeface="Batang" pitchFamily="18" charset="-127"/>
                <a:ea typeface="Batang" pitchFamily="18" charset="-127"/>
              </a:rPr>
              <a:t>Soup</a:t>
            </a:r>
          </a:p>
          <a:p>
            <a:pPr algn="ctr">
              <a:defRPr/>
            </a:pPr>
            <a:endParaRPr lang="ms-MY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 rot="10800000" flipV="1">
            <a:off x="1772819" y="5148062"/>
            <a:ext cx="1656183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 anchor="t"/>
          <a:lstStyle/>
          <a:p>
            <a:pPr algn="ctr">
              <a:defRPr/>
            </a:pP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L5.</a:t>
            </a:r>
            <a:r>
              <a:rPr lang="ko-KR" altLang="ms-MY" sz="1200" b="1" dirty="0">
                <a:latin typeface="Batang" pitchFamily="18" charset="-127"/>
                <a:ea typeface="Batang" pitchFamily="18" charset="-127"/>
              </a:rPr>
              <a:t>돌솥비빔밥 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(Dolsot)</a:t>
            </a:r>
          </a:p>
          <a:p>
            <a:pPr algn="ctr">
              <a:defRPr/>
            </a:pPr>
            <a:r>
              <a:rPr lang="en-US" sz="1200" b="1" dirty="0">
                <a:latin typeface="Batang" pitchFamily="18" charset="-127"/>
                <a:ea typeface="Batang" pitchFamily="18" charset="-127"/>
              </a:rPr>
              <a:t>Mixed 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Veg. Rice in </a:t>
            </a:r>
          </a:p>
          <a:p>
            <a:pPr algn="ctr">
              <a:defRPr/>
            </a:pP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Stone Bowl</a:t>
            </a:r>
            <a:endParaRPr lang="ms-MY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 rot="10800000" flipV="1">
            <a:off x="5013179" y="5148060"/>
            <a:ext cx="1368151" cy="792090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/>
          <a:lstStyle/>
          <a:p>
            <a:pPr algn="ctr">
              <a:defRPr/>
            </a:pP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L7.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육</a:t>
            </a:r>
            <a:r>
              <a:rPr lang="ko-KR" altLang="ms-MY" sz="1200" b="1" dirty="0" smtClean="0">
                <a:latin typeface="Batang" pitchFamily="18" charset="-127"/>
                <a:ea typeface="Batang" pitchFamily="18" charset="-127"/>
              </a:rPr>
              <a:t>개장</a:t>
            </a: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Yu</a:t>
            </a: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kgaejang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>
              <a:defRPr/>
            </a:pPr>
            <a:r>
              <a:rPr lang="ms-MY" sz="1200" b="1" dirty="0">
                <a:latin typeface="Batang" pitchFamily="18" charset="-127"/>
                <a:ea typeface="Batang" pitchFamily="18" charset="-127"/>
              </a:rPr>
              <a:t>Spicy </a:t>
            </a:r>
            <a:r>
              <a:rPr lang="ms-MY" sz="1200" b="1" dirty="0" smtClean="0">
                <a:latin typeface="Batang" pitchFamily="18" charset="-127"/>
                <a:ea typeface="Batang" pitchFamily="18" charset="-127"/>
              </a:rPr>
              <a:t>Beef </a:t>
            </a:r>
            <a:r>
              <a:rPr lang="ms-MY" sz="1200" b="1" dirty="0">
                <a:latin typeface="Batang" pitchFamily="18" charset="-127"/>
                <a:ea typeface="Batang" pitchFamily="18" charset="-127"/>
              </a:rPr>
              <a:t>Soup</a:t>
            </a:r>
          </a:p>
          <a:p>
            <a:pPr algn="ctr">
              <a:defRPr/>
            </a:pPr>
            <a:endParaRPr lang="ms-MY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4746" y="1034316"/>
            <a:ext cx="466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person minimum order is One Dish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0648" y="6012160"/>
            <a:ext cx="6336704" cy="648072"/>
            <a:chOff x="292586" y="188246"/>
            <a:chExt cx="6264972" cy="855362"/>
          </a:xfrm>
        </p:grpSpPr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361562" y="188246"/>
              <a:ext cx="6163782" cy="855362"/>
              <a:chOff x="2224881" y="212319"/>
              <a:chExt cx="4842668" cy="1221600"/>
            </a:xfrm>
          </p:grpSpPr>
          <p:pic>
            <p:nvPicPr>
              <p:cNvPr id="40" name="Picture 46" descr="그림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tretch>
                <a:fillRect/>
              </a:stretch>
            </p:blipFill>
            <p:spPr bwMode="auto">
              <a:xfrm>
                <a:off x="5225103" y="213520"/>
                <a:ext cx="1842446" cy="12191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3" descr="C:\Users\ouni\Pictures\Ch 8 West\김수화  싸이월드 미니홈피2.flv_000243100.jpg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3582081" y="212319"/>
                <a:ext cx="1843200" cy="1220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" descr="C:\Users\ouni\Pictures\Ch 8 West\김수화  싸이월드 미니홈피.flv_000136350.jpg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2224881" y="213519"/>
                <a:ext cx="1843200" cy="1220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292586" y="188952"/>
              <a:ext cx="6264972" cy="80815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2057" tIns="41028" rIns="82057" bIns="41028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 w="11430"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Lunch Special S$ </a:t>
              </a:r>
              <a:r>
                <a:rPr lang="en-US" sz="36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00206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12.90</a:t>
              </a:r>
              <a:endParaRPr lang="en-US" sz="3600" b="1" dirty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10800000" flipV="1">
            <a:off x="188640" y="5148062"/>
            <a:ext cx="1656184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 anchor="t"/>
          <a:lstStyle/>
          <a:p>
            <a:pPr algn="ctr">
              <a:defRPr/>
            </a:pPr>
            <a:r>
              <a:rPr lang="en-US" sz="1200" b="1" dirty="0">
                <a:latin typeface="바탕" pitchFamily="18" charset="-127"/>
                <a:ea typeface="바탕" pitchFamily="18" charset="-127"/>
              </a:rPr>
              <a:t>L4</a:t>
            </a: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200" b="1" dirty="0" smtClean="0">
                <a:latin typeface="바탕" pitchFamily="18" charset="-127"/>
                <a:ea typeface="바탕" pitchFamily="18" charset="-127"/>
              </a:rPr>
              <a:t> 된장찌개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Daenjang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) </a:t>
            </a:r>
            <a:endParaRPr lang="ms-MY" altLang="ko-KR" sz="1200" b="1" dirty="0">
              <a:latin typeface="바탕" pitchFamily="18" charset="-127"/>
              <a:ea typeface="바탕" pitchFamily="18" charset="-127"/>
            </a:endParaRPr>
          </a:p>
          <a:p>
            <a:pPr algn="ctr">
              <a:defRPr/>
            </a:pP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Soya Bean Paste Soup</a:t>
            </a:r>
            <a:endParaRPr lang="ms-MY" sz="1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54" name="Picture 53" descr="닭불고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1128" y="6804431"/>
            <a:ext cx="1872208" cy="15377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3" name="TextBox 62"/>
          <p:cNvSpPr txBox="1"/>
          <p:nvPr/>
        </p:nvSpPr>
        <p:spPr>
          <a:xfrm rot="10800000" flipV="1">
            <a:off x="2420888" y="8388424"/>
            <a:ext cx="1944216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L9.</a:t>
            </a:r>
            <a:r>
              <a:rPr lang="ko-KR" altLang="en-US" sz="1200" b="1" dirty="0" smtClean="0">
                <a:latin typeface="바탕" pitchFamily="18" charset="-127"/>
                <a:ea typeface="바탕" pitchFamily="18" charset="-127"/>
              </a:rPr>
              <a:t> 돼지불고기 </a:t>
            </a:r>
            <a:endParaRPr lang="en-US" altLang="ko-KR" sz="1200" b="1" dirty="0" smtClean="0">
              <a:latin typeface="바탕" pitchFamily="18" charset="-127"/>
              <a:ea typeface="바탕" pitchFamily="18" charset="-127"/>
            </a:endParaRPr>
          </a:p>
          <a:p>
            <a:pPr algn="ctr">
              <a:defRPr/>
            </a:pP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Daeji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bulgogi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ctr">
              <a:defRPr/>
            </a:pP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Pork in hot plate</a:t>
            </a:r>
            <a:endParaRPr lang="ms-MY" sz="12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 rot="10800000" flipV="1">
            <a:off x="4581129" y="8388424"/>
            <a:ext cx="1728192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 anchor="t"/>
          <a:lstStyle/>
          <a:p>
            <a:pPr algn="ctr">
              <a:defRPr/>
            </a:pP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L10.</a:t>
            </a:r>
            <a:r>
              <a:rPr lang="ko-KR" altLang="en-US" sz="1200" b="1" dirty="0" smtClean="0">
                <a:latin typeface="바탕" pitchFamily="18" charset="-127"/>
                <a:ea typeface="바탕" pitchFamily="18" charset="-127"/>
              </a:rPr>
              <a:t> 닭불고기 </a:t>
            </a:r>
            <a:endParaRPr lang="en-US" altLang="ko-KR" sz="1200" b="1" dirty="0" smtClean="0">
              <a:latin typeface="바탕" pitchFamily="18" charset="-127"/>
              <a:ea typeface="바탕" pitchFamily="18" charset="-127"/>
            </a:endParaRPr>
          </a:p>
          <a:p>
            <a:pPr algn="ctr">
              <a:defRPr/>
            </a:pP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Dak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bulgogi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ctr">
              <a:defRPr/>
            </a:pP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Chicken in hot plate</a:t>
            </a:r>
            <a:endParaRPr lang="ms-MY" sz="1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5" name="Picture 84" descr="Saba s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1532794"/>
            <a:ext cx="1931926" cy="15338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0" name="Picture 79" descr="Dolso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44826" y="3707905"/>
            <a:ext cx="1498613" cy="144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1" name="Picture 80" descr="Galbita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43151" y="1532795"/>
            <a:ext cx="1921955" cy="15338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3" name="Picture 82" descr="Soondub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9120" y="1529593"/>
            <a:ext cx="1944216" cy="153383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6" name="Group 65"/>
          <p:cNvGrpSpPr/>
          <p:nvPr/>
        </p:nvGrpSpPr>
        <p:grpSpPr>
          <a:xfrm>
            <a:off x="4509120" y="1529592"/>
            <a:ext cx="1010661" cy="360040"/>
            <a:chOff x="4506571" y="1547664"/>
            <a:chExt cx="1010661" cy="360040"/>
          </a:xfrm>
        </p:grpSpPr>
        <p:sp>
          <p:nvSpPr>
            <p:cNvPr id="67" name="Rectangle 66"/>
            <p:cNvSpPr/>
            <p:nvPr/>
          </p:nvSpPr>
          <p:spPr>
            <a:xfrm flipH="1">
              <a:off x="4635741" y="1547848"/>
              <a:ext cx="809483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Spicy</a:t>
              </a:r>
            </a:p>
          </p:txBody>
        </p:sp>
        <p:sp>
          <p:nvSpPr>
            <p:cNvPr id="68" name="Oval Callout 67"/>
            <p:cNvSpPr/>
            <p:nvPr/>
          </p:nvSpPr>
          <p:spPr>
            <a:xfrm flipH="1">
              <a:off x="4506571" y="1547664"/>
              <a:ext cx="1010661" cy="337158"/>
            </a:xfrm>
            <a:prstGeom prst="wedgeEllipseCallou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7" tIns="41028" rIns="82057" bIns="41028" anchor="ctr"/>
            <a:lstStyle/>
            <a:p>
              <a:pPr>
                <a:defRPr/>
              </a:pPr>
              <a:endParaRPr lang="ms-MY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92898" y="1529595"/>
            <a:ext cx="1108539" cy="359856"/>
            <a:chOff x="2420888" y="1547664"/>
            <a:chExt cx="1108539" cy="359856"/>
          </a:xfrm>
        </p:grpSpPr>
        <p:sp>
          <p:nvSpPr>
            <p:cNvPr id="38" name="Rectangle 37"/>
            <p:cNvSpPr/>
            <p:nvPr/>
          </p:nvSpPr>
          <p:spPr>
            <a:xfrm>
              <a:off x="2420888" y="1547664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  <p:sp>
          <p:nvSpPr>
            <p:cNvPr id="47" name="Oval Callout 46"/>
            <p:cNvSpPr/>
            <p:nvPr/>
          </p:nvSpPr>
          <p:spPr>
            <a:xfrm>
              <a:off x="2420888" y="1547664"/>
              <a:ext cx="1045470" cy="337158"/>
            </a:xfrm>
            <a:prstGeom prst="wedgeEllipseCallout">
              <a:avLst>
                <a:gd name="adj1" fmla="val 35834"/>
                <a:gd name="adj2" fmla="val 67500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7" tIns="41028" rIns="82057" bIns="41028" anchor="ctr"/>
            <a:lstStyle/>
            <a:p>
              <a:pPr>
                <a:defRPr/>
              </a:pPr>
              <a:endParaRPr lang="ms-MY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81130" y="6804247"/>
            <a:ext cx="1010661" cy="360040"/>
            <a:chOff x="4506571" y="1547664"/>
            <a:chExt cx="1010661" cy="360040"/>
          </a:xfrm>
        </p:grpSpPr>
        <p:sp>
          <p:nvSpPr>
            <p:cNvPr id="48" name="Rectangle 47"/>
            <p:cNvSpPr/>
            <p:nvPr/>
          </p:nvSpPr>
          <p:spPr>
            <a:xfrm flipH="1">
              <a:off x="4635741" y="1547848"/>
              <a:ext cx="809483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Spicy</a:t>
              </a:r>
            </a:p>
          </p:txBody>
        </p:sp>
        <p:sp>
          <p:nvSpPr>
            <p:cNvPr id="36" name="Oval Callout 35"/>
            <p:cNvSpPr/>
            <p:nvPr/>
          </p:nvSpPr>
          <p:spPr>
            <a:xfrm flipH="1">
              <a:off x="4506571" y="1547664"/>
              <a:ext cx="1010661" cy="337158"/>
            </a:xfrm>
            <a:prstGeom prst="wedgeEllipseCallou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7" tIns="41028" rIns="82057" bIns="41028" anchor="ctr"/>
            <a:lstStyle/>
            <a:p>
              <a:pPr>
                <a:defRPr/>
              </a:pPr>
              <a:endParaRPr lang="ms-MY"/>
            </a:p>
          </p:txBody>
        </p:sp>
      </p:grpSp>
      <p:pic>
        <p:nvPicPr>
          <p:cNvPr id="52" name="Picture 51" descr="Daeji bulgog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92896" y="6804248"/>
            <a:ext cx="1872208" cy="1512168"/>
          </a:xfrm>
          <a:prstGeom prst="rect">
            <a:avLst/>
          </a:prstGeom>
        </p:spPr>
      </p:pic>
      <p:pic>
        <p:nvPicPr>
          <p:cNvPr id="53" name="Picture 18" descr="뚝불고기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4666" y="6804248"/>
            <a:ext cx="18626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 rot="10800000" flipV="1">
            <a:off x="332656" y="8388424"/>
            <a:ext cx="1944216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L8.</a:t>
            </a:r>
            <a:r>
              <a:rPr lang="ko-KR" altLang="en-US" sz="1200" b="1" dirty="0" smtClean="0">
                <a:latin typeface="바탕" pitchFamily="18" charset="-127"/>
                <a:ea typeface="바탕" pitchFamily="18" charset="-127"/>
              </a:rPr>
              <a:t> 뚝불고기 </a:t>
            </a:r>
            <a:endParaRPr lang="en-US" altLang="ko-KR" sz="1200" b="1" dirty="0" smtClean="0">
              <a:latin typeface="바탕" pitchFamily="18" charset="-127"/>
              <a:ea typeface="바탕" pitchFamily="18" charset="-127"/>
            </a:endParaRPr>
          </a:p>
          <a:p>
            <a:pPr algn="ctr">
              <a:defRPr/>
            </a:pP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Dduk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200" b="1" dirty="0" err="1" smtClean="0">
                <a:latin typeface="바탕" pitchFamily="18" charset="-127"/>
                <a:ea typeface="바탕" pitchFamily="18" charset="-127"/>
              </a:rPr>
              <a:t>bulgogi</a:t>
            </a:r>
            <a:r>
              <a:rPr lang="en-US" altLang="ko-KR" sz="12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ctr">
              <a:defRPr/>
            </a:pPr>
            <a:r>
              <a:rPr lang="en-US" sz="1200" b="1" dirty="0" smtClean="0">
                <a:latin typeface="바탕" pitchFamily="18" charset="-127"/>
                <a:ea typeface="바탕" pitchFamily="18" charset="-127"/>
              </a:rPr>
              <a:t>Beef in a Pot</a:t>
            </a:r>
            <a:endParaRPr lang="ms-MY" sz="1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58" name="Picture 50" descr="f0089_6">
            <a:hlinkClick r:id="rId13"/>
          </p:cNvPr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3429000" y="3707905"/>
            <a:ext cx="1512168" cy="1440160"/>
          </a:xfrm>
          <a:prstGeom prst="rect">
            <a:avLst/>
          </a:prstGeom>
        </p:spPr>
      </p:pic>
      <p:pic>
        <p:nvPicPr>
          <p:cNvPr id="59" name="Picture 58" descr="YU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13176" y="3707905"/>
            <a:ext cx="1512168" cy="144016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10800000" flipV="1">
            <a:off x="3356992" y="5148061"/>
            <a:ext cx="1656184" cy="792090"/>
          </a:xfrm>
          <a:prstGeom prst="rect">
            <a:avLst/>
          </a:prstGeom>
          <a:noFill/>
          <a:ln>
            <a:noFill/>
          </a:ln>
          <a:effectLst/>
        </p:spPr>
        <p:txBody>
          <a:bodyPr lIns="82057" tIns="41028" rIns="82057" bIns="41028"/>
          <a:lstStyle/>
          <a:p>
            <a:pPr algn="ctr">
              <a:defRPr/>
            </a:pP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L6.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닭</a:t>
            </a:r>
            <a:r>
              <a:rPr lang="ko-KR" altLang="ms-MY" sz="1200" b="1" dirty="0" smtClean="0">
                <a:latin typeface="Batang" pitchFamily="18" charset="-127"/>
                <a:ea typeface="Batang" pitchFamily="18" charset="-127"/>
              </a:rPr>
              <a:t>개장</a:t>
            </a: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altLang="ko-KR" sz="1200" b="1" dirty="0" err="1" smtClean="0">
                <a:latin typeface="Batang" pitchFamily="18" charset="-127"/>
                <a:ea typeface="Batang" pitchFamily="18" charset="-127"/>
              </a:rPr>
              <a:t>Da</a:t>
            </a:r>
            <a:r>
              <a:rPr lang="ms-MY" altLang="ko-KR" sz="1200" b="1" dirty="0" smtClean="0">
                <a:latin typeface="Batang" pitchFamily="18" charset="-127"/>
                <a:ea typeface="Batang" pitchFamily="18" charset="-127"/>
              </a:rPr>
              <a:t>kgaejang</a:t>
            </a:r>
            <a:r>
              <a:rPr lang="ms-MY" altLang="ko-KR" sz="1200" b="1" dirty="0"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>
              <a:defRPr/>
            </a:pPr>
            <a:r>
              <a:rPr lang="ms-MY" sz="1200" b="1" dirty="0">
                <a:latin typeface="Batang" pitchFamily="18" charset="-127"/>
                <a:ea typeface="Batang" pitchFamily="18" charset="-127"/>
              </a:rPr>
              <a:t>Spicy </a:t>
            </a:r>
            <a:r>
              <a:rPr lang="ms-MY" sz="1200" b="1" dirty="0" smtClean="0">
                <a:latin typeface="Batang" pitchFamily="18" charset="-127"/>
                <a:ea typeface="Batang" pitchFamily="18" charset="-127"/>
              </a:rPr>
              <a:t>Chicken </a:t>
            </a:r>
            <a:r>
              <a:rPr lang="ms-MY" sz="1200" b="1" dirty="0">
                <a:latin typeface="Batang" pitchFamily="18" charset="-127"/>
                <a:ea typeface="Batang" pitchFamily="18" charset="-127"/>
              </a:rPr>
              <a:t>Soup</a:t>
            </a:r>
          </a:p>
          <a:p>
            <a:pPr algn="ctr">
              <a:defRPr/>
            </a:pPr>
            <a:endParaRPr lang="ms-MY" sz="1200" b="1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429000" y="3707903"/>
            <a:ext cx="895483" cy="360040"/>
            <a:chOff x="4506571" y="1547664"/>
            <a:chExt cx="1047372" cy="360040"/>
          </a:xfrm>
        </p:grpSpPr>
        <p:sp>
          <p:nvSpPr>
            <p:cNvPr id="74" name="Rectangle 73"/>
            <p:cNvSpPr/>
            <p:nvPr/>
          </p:nvSpPr>
          <p:spPr>
            <a:xfrm flipH="1">
              <a:off x="4607158" y="1547848"/>
              <a:ext cx="946785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Spicy</a:t>
              </a:r>
            </a:p>
          </p:txBody>
        </p:sp>
        <p:sp>
          <p:nvSpPr>
            <p:cNvPr id="75" name="Oval Callout 74"/>
            <p:cNvSpPr/>
            <p:nvPr/>
          </p:nvSpPr>
          <p:spPr>
            <a:xfrm flipH="1">
              <a:off x="4506571" y="1547664"/>
              <a:ext cx="1010661" cy="337158"/>
            </a:xfrm>
            <a:prstGeom prst="wedgeEllipseCallou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7" tIns="41028" rIns="82057" bIns="41028" anchor="ctr"/>
            <a:lstStyle/>
            <a:p>
              <a:pPr>
                <a:defRPr/>
              </a:pPr>
              <a:endParaRPr lang="ms-MY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5186" y="3707903"/>
            <a:ext cx="881490" cy="360040"/>
            <a:chOff x="4506571" y="1547664"/>
            <a:chExt cx="1031005" cy="360040"/>
          </a:xfrm>
        </p:grpSpPr>
        <p:sp>
          <p:nvSpPr>
            <p:cNvPr id="76" name="Rectangle 75"/>
            <p:cNvSpPr/>
            <p:nvPr/>
          </p:nvSpPr>
          <p:spPr>
            <a:xfrm flipH="1">
              <a:off x="4590792" y="1547848"/>
              <a:ext cx="946784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Spicy</a:t>
              </a:r>
            </a:p>
          </p:txBody>
        </p:sp>
        <p:sp>
          <p:nvSpPr>
            <p:cNvPr id="77" name="Oval Callout 76"/>
            <p:cNvSpPr/>
            <p:nvPr/>
          </p:nvSpPr>
          <p:spPr>
            <a:xfrm flipH="1">
              <a:off x="4506571" y="1547664"/>
              <a:ext cx="1010661" cy="337158"/>
            </a:xfrm>
            <a:prstGeom prst="wedgeEllipseCallou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7" tIns="41028" rIns="82057" bIns="41028" anchor="ctr"/>
            <a:lstStyle/>
            <a:p>
              <a:pPr>
                <a:defRPr/>
              </a:pPr>
              <a:endParaRPr lang="ms-MY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492898" y="6804247"/>
            <a:ext cx="1010661" cy="360040"/>
            <a:chOff x="4506571" y="1547664"/>
            <a:chExt cx="1010661" cy="360040"/>
          </a:xfrm>
        </p:grpSpPr>
        <p:sp>
          <p:nvSpPr>
            <p:cNvPr id="86" name="Rectangle 85"/>
            <p:cNvSpPr/>
            <p:nvPr/>
          </p:nvSpPr>
          <p:spPr>
            <a:xfrm flipH="1">
              <a:off x="4635741" y="1547848"/>
              <a:ext cx="809483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Spicy</a:t>
              </a:r>
            </a:p>
          </p:txBody>
        </p:sp>
        <p:sp>
          <p:nvSpPr>
            <p:cNvPr id="87" name="Oval Callout 86"/>
            <p:cNvSpPr/>
            <p:nvPr/>
          </p:nvSpPr>
          <p:spPr>
            <a:xfrm flipH="1">
              <a:off x="4506571" y="1547664"/>
              <a:ext cx="1010661" cy="337158"/>
            </a:xfrm>
            <a:prstGeom prst="wedgeEllipseCallou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7" tIns="41028" rIns="82057" bIns="41028" anchor="ctr"/>
            <a:lstStyle/>
            <a:p>
              <a:pPr>
                <a:defRPr/>
              </a:pPr>
              <a:endParaRPr lang="ms-MY"/>
            </a:p>
          </p:txBody>
        </p:sp>
      </p:grpSp>
      <p:pic>
        <p:nvPicPr>
          <p:cNvPr id="88" name="Picture 87" descr="Daenjang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0648" y="3707905"/>
            <a:ext cx="1512168" cy="1440160"/>
          </a:xfrm>
          <a:prstGeom prst="rect">
            <a:avLst/>
          </a:prstGeom>
        </p:spPr>
      </p:pic>
      <p:pic>
        <p:nvPicPr>
          <p:cNvPr id="89" name="Picture 52" descr="D:\Documents and Settings\user\Local Settings\Temporary Internet Files\Content.IE5\CJP3IAV1\MCj0417456000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58583" y="4690864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36967" y="4690864"/>
            <a:ext cx="56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2" descr="D:\Documents and Settings\user\Local Settings\Temporary Internet Files\Content.IE5\CJP3IAV1\MCj0417456000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3298" y="788436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33058" y="7875092"/>
            <a:ext cx="4492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88493" y="7859216"/>
            <a:ext cx="56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4" descr="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6206291" y="1475656"/>
            <a:ext cx="247045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4" descr="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6278299" y="3707904"/>
            <a:ext cx="247045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94" descr="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4694123" y="3707904"/>
            <a:ext cx="247045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4" descr="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6237312" y="6804248"/>
            <a:ext cx="247045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94" descr="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4118059" y="6804248"/>
            <a:ext cx="247045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st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10780" y="1374044"/>
            <a:ext cx="5506147" cy="16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36712" y="2267744"/>
            <a:ext cx="4869225" cy="821521"/>
          </a:xfrm>
          <a:prstGeom prst="rect">
            <a:avLst/>
          </a:prstGeom>
          <a:noFill/>
          <a:ln>
            <a:noFill/>
          </a:ln>
        </p:spPr>
        <p:txBody>
          <a:bodyPr wrap="square"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ms-MY" sz="1600" b="1" spc="44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27 West Coast Highway #01-18 Westway 1F</a:t>
            </a:r>
          </a:p>
          <a:p>
            <a:pPr>
              <a:defRPr/>
            </a:pPr>
            <a:r>
              <a:rPr lang="ms-MY" sz="1600" b="1" spc="44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(Opposite Haw Par Villa) S117867 </a:t>
            </a:r>
          </a:p>
          <a:p>
            <a:pPr>
              <a:defRPr/>
            </a:pPr>
            <a:r>
              <a:rPr lang="ms-MY" sz="1600" b="1" spc="44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 : 6464-0872</a:t>
            </a:r>
            <a:endParaRPr lang="ms-MY" sz="1600" b="1" spc="44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5144" y="1403648"/>
            <a:ext cx="1440160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WEST</a:t>
            </a:r>
            <a:endParaRPr lang="en-US" sz="2900" b="1" spc="44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16" descr="West.jpg"/>
          <p:cNvPicPr preferRelativeResize="0">
            <a:picLocks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92696" y="3275856"/>
            <a:ext cx="5505598" cy="16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836712" y="4428748"/>
            <a:ext cx="4536504" cy="575300"/>
          </a:xfrm>
          <a:prstGeom prst="rect">
            <a:avLst/>
          </a:prstGeom>
          <a:noFill/>
          <a:ln>
            <a:noFill/>
          </a:ln>
        </p:spPr>
        <p:txBody>
          <a:bodyPr wrap="square"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ms-MY" sz="1600" b="1" spc="44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1018 East Coast Parkway #02-01 S449877</a:t>
            </a:r>
          </a:p>
          <a:p>
            <a:pPr>
              <a:defRPr/>
            </a:pPr>
            <a:r>
              <a:rPr lang="ms-MY" sz="1600" b="1" spc="44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 : 6447-9279</a:t>
            </a:r>
            <a:endParaRPr lang="ms-MY" sz="1600" b="1" spc="44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5144" y="3347864"/>
            <a:ext cx="1440160" cy="414957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EAST</a:t>
            </a:r>
          </a:p>
        </p:txBody>
      </p:sp>
      <p:pic>
        <p:nvPicPr>
          <p:cNvPr id="20" name="Picture 19" descr="West.jpg"/>
          <p:cNvPicPr preferRelativeResize="0">
            <a:picLocks/>
          </p:cNvPicPr>
          <p:nvPr/>
        </p:nvPicPr>
        <p:blipFill>
          <a:blip r:embed="rId4" cstate="print">
            <a:lum bright="25000"/>
          </a:blip>
          <a:stretch>
            <a:fillRect/>
          </a:stretch>
        </p:blipFill>
        <p:spPr>
          <a:xfrm>
            <a:off x="692696" y="5190468"/>
            <a:ext cx="5472607" cy="16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836712" y="6372964"/>
            <a:ext cx="4392488" cy="575300"/>
          </a:xfrm>
          <a:prstGeom prst="rect">
            <a:avLst/>
          </a:prstGeom>
          <a:noFill/>
          <a:ln>
            <a:noFill/>
          </a:ln>
        </p:spPr>
        <p:txBody>
          <a:bodyPr wrap="square"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ms-MY" sz="1600" b="1" spc="44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102 Guillemard Road #01-01 S399719</a:t>
            </a:r>
            <a:br>
              <a:rPr lang="ms-MY" sz="1600" b="1" spc="44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ms-MY" sz="1600" b="1" spc="44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TEL : 6440-7707</a:t>
            </a:r>
            <a:endParaRPr lang="ms-MY" sz="1600" b="1" spc="44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86485" y="5220072"/>
            <a:ext cx="3078819" cy="432048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GUILLEMARD</a:t>
            </a:r>
            <a:endParaRPr lang="en-US" sz="2900" b="1" spc="44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5" name="Text Box 188"/>
          <p:cNvSpPr txBox="1">
            <a:spLocks noChangeArrowheads="1"/>
          </p:cNvSpPr>
          <p:nvPr/>
        </p:nvSpPr>
        <p:spPr bwMode="auto">
          <a:xfrm>
            <a:off x="1725029" y="785402"/>
            <a:ext cx="3407947" cy="5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600" tIns="58800" rIns="117600" bIns="58800">
            <a:spAutoFit/>
          </a:bodyPr>
          <a:lstStyle/>
          <a:p>
            <a:pPr algn="ctr" defTabSz="857614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JU SHIN JUNG</a:t>
            </a:r>
          </a:p>
          <a:p>
            <a:pPr algn="ctr" defTabSz="857614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KOREAN CHARCOAL BBQ RESTAURANT </a:t>
            </a:r>
          </a:p>
          <a:p>
            <a:pPr algn="ctr" defTabSz="857614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www.jushinjung.com</a:t>
            </a:r>
          </a:p>
        </p:txBody>
      </p:sp>
      <p:pic>
        <p:nvPicPr>
          <p:cNvPr id="27" name="Picture 26" descr="West.jpg"/>
          <p:cNvPicPr preferRelativeResize="0">
            <a:picLocks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92696" y="7062676"/>
            <a:ext cx="5472608" cy="1685788"/>
          </a:xfrm>
          <a:prstGeom prst="roundRect">
            <a:avLst>
              <a:gd name="adj" fmla="val 859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184" descr="jushinjung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189" y="123037"/>
            <a:ext cx="1862931" cy="5605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501008" y="7164288"/>
            <a:ext cx="266429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 smtClean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DAMOTORY</a:t>
            </a:r>
            <a:endParaRPr lang="en-US" sz="2900" b="1" spc="44" dirty="0">
              <a:ln w="127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712" y="7956376"/>
            <a:ext cx="4392488" cy="821521"/>
          </a:xfrm>
          <a:prstGeom prst="rect">
            <a:avLst/>
          </a:prstGeom>
          <a:noFill/>
          <a:ln>
            <a:noFill/>
          </a:ln>
        </p:spPr>
        <p:txBody>
          <a:bodyPr wrap="square"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ms-MY" sz="1600" b="1" spc="44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11 Unity Street #01-30/31 Robertson Walk</a:t>
            </a:r>
          </a:p>
          <a:p>
            <a:pPr>
              <a:defRPr/>
            </a:pPr>
            <a:r>
              <a:rPr lang="ms-MY" sz="1600" b="1" spc="44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S237995 (Korean Wine House)</a:t>
            </a:r>
          </a:p>
          <a:p>
            <a:pPr>
              <a:defRPr/>
            </a:pPr>
            <a:r>
              <a:rPr lang="ms-MY" sz="1600" b="1" spc="44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TEL : 6235-6787</a:t>
            </a:r>
          </a:p>
        </p:txBody>
      </p:sp>
    </p:spTree>
    <p:extLst>
      <p:ext uri="{BB962C8B-B14F-4D97-AF65-F5344CB8AC3E}">
        <p14:creationId xmlns:p14="http://schemas.microsoft.com/office/powerpoint/2010/main" val="17624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양념왕갈비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" y="2549099"/>
            <a:ext cx="1604106" cy="136815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흑돼지 목살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2549100"/>
            <a:ext cx="1604105" cy="136815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 descr="물냉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06" y="5148064"/>
            <a:ext cx="1072134" cy="10801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Binaen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6" y="5148064"/>
            <a:ext cx="1072134" cy="10801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-27384" y="3980548"/>
            <a:ext cx="66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YANGNYUM         or          ANCHANG                     BLACK </a:t>
            </a:r>
            <a:r>
              <a:rPr lang="en-US" altLang="ko-KR" sz="1200" b="1" dirty="0">
                <a:latin typeface="Times New Roman" pitchFamily="18" charset="0"/>
                <a:cs typeface="Times New Roman" pitchFamily="18" charset="0"/>
              </a:rPr>
              <a:t>MOKSAL    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 or      HANGJUNG</a:t>
            </a:r>
            <a:endParaRPr lang="ko-KR" altLang="ko-KR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     ( Marinated </a:t>
            </a:r>
            <a:r>
              <a:rPr lang="en-US" altLang="ko-KR" sz="1100" b="1" dirty="0">
                <a:latin typeface="Times New Roman" pitchFamily="18" charset="0"/>
                <a:cs typeface="Times New Roman" pitchFamily="18" charset="0"/>
              </a:rPr>
              <a:t>beef rib) </a:t>
            </a: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altLang="ko-KR" sz="1100" b="1" dirty="0" err="1" smtClean="0">
                <a:latin typeface="Times New Roman" pitchFamily="18" charset="0"/>
                <a:cs typeface="Times New Roman" pitchFamily="18" charset="0"/>
              </a:rPr>
              <a:t>Wagyu</a:t>
            </a: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 Beef Skirt)           (</a:t>
            </a:r>
            <a:r>
              <a:rPr lang="en-US" altLang="ko-KR" sz="1100" b="1" dirty="0">
                <a:latin typeface="Times New Roman" pitchFamily="18" charset="0"/>
                <a:cs typeface="Times New Roman" pitchFamily="18" charset="0"/>
              </a:rPr>
              <a:t>Premium Black Pork Collar</a:t>
            </a: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)          (Pork Jowl)</a:t>
            </a:r>
            <a:r>
              <a:rPr lang="ko-KR" altLang="ko-KR" sz="2000" b="1" dirty="0" smtClean="0">
                <a:solidFill>
                  <a:srgbClr val="0070C0"/>
                </a:solidFill>
              </a:rPr>
              <a:t> 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  <p:pic>
        <p:nvPicPr>
          <p:cNvPr id="1044" name="Picture 20" descr="Side dis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" y="7236296"/>
            <a:ext cx="1332148" cy="121513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atermel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7236297"/>
            <a:ext cx="1360931" cy="122413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43933"/>
            <a:ext cx="415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9" tIns="45720" rIns="91439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</a:t>
            </a:r>
            <a:endParaRPr kumimoji="1" lang="en-US" altLang="ko-KR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64945" y="1331640"/>
            <a:ext cx="2172171" cy="646331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One BBQ item</a:t>
            </a:r>
            <a:endParaRPr lang="ko-KR" altLang="ko-K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(Minimum </a:t>
            </a: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set)</a:t>
            </a:r>
            <a:endParaRPr lang="ko-KR" altLang="ko-K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88640" y="1979712"/>
            <a:ext cx="655272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100" dirty="0">
                <a:solidFill>
                  <a:srgbClr val="800080"/>
                </a:solidFill>
                <a:latin typeface="Monotype Corsiva" pitchFamily="66" charset="0"/>
                <a:ea typeface="바탕" pitchFamily="18" charset="-127"/>
                <a:cs typeface="Times New Roman" pitchFamily="18" charset="0"/>
              </a:rPr>
              <a:t> </a:t>
            </a:r>
            <a:r>
              <a:rPr kumimoji="1" lang="en-US" altLang="ko-KR" sz="3100" b="1" dirty="0" smtClean="0">
                <a:solidFill>
                  <a:srgbClr val="7030A0"/>
                </a:solidFill>
                <a:latin typeface="Monotype Corsiva" pitchFamily="66" charset="0"/>
                <a:ea typeface="바탕" pitchFamily="18" charset="-127"/>
                <a:cs typeface="Times New Roman" pitchFamily="18" charset="0"/>
              </a:rPr>
              <a:t>BEEF </a:t>
            </a:r>
            <a:r>
              <a:rPr kumimoji="1" lang="en-US" altLang="ko-KR" sz="3100" b="1" dirty="0">
                <a:solidFill>
                  <a:srgbClr val="7030A0"/>
                </a:solidFill>
                <a:latin typeface="Monotype Corsiva" pitchFamily="66" charset="0"/>
                <a:ea typeface="바탕" pitchFamily="18" charset="-127"/>
                <a:cs typeface="Times New Roman" pitchFamily="18" charset="0"/>
              </a:rPr>
              <a:t>set S$ </a:t>
            </a:r>
            <a:r>
              <a:rPr kumimoji="1" lang="en-US" altLang="ko-KR" sz="3100" b="1" dirty="0" smtClean="0">
                <a:solidFill>
                  <a:srgbClr val="7030A0"/>
                </a:solidFill>
                <a:latin typeface="Monotype Corsiva" pitchFamily="66" charset="0"/>
                <a:ea typeface="바탕" pitchFamily="18" charset="-127"/>
                <a:cs typeface="Times New Roman" pitchFamily="18" charset="0"/>
              </a:rPr>
              <a:t>86++        PORK </a:t>
            </a:r>
            <a:r>
              <a:rPr kumimoji="1" lang="en-US" altLang="ko-KR" sz="3100" b="1" dirty="0">
                <a:solidFill>
                  <a:srgbClr val="7030A0"/>
                </a:solidFill>
                <a:latin typeface="Monotype Corsiva" pitchFamily="66" charset="0"/>
                <a:ea typeface="바탕" pitchFamily="18" charset="-127"/>
                <a:cs typeface="Times New Roman" pitchFamily="18" charset="0"/>
              </a:rPr>
              <a:t>set S$ </a:t>
            </a:r>
            <a:r>
              <a:rPr kumimoji="1" lang="en-US" altLang="ko-KR" sz="3100" b="1" dirty="0" smtClean="0">
                <a:solidFill>
                  <a:srgbClr val="7030A0"/>
                </a:solidFill>
                <a:latin typeface="Monotype Corsiva" pitchFamily="66" charset="0"/>
                <a:ea typeface="바탕" pitchFamily="18" charset="-127"/>
                <a:cs typeface="Times New Roman" pitchFamily="18" charset="0"/>
              </a:rPr>
              <a:t>68++</a:t>
            </a:r>
            <a:endParaRPr kumimoji="1" lang="en-US" altLang="ko-KR" b="1" dirty="0">
              <a:solidFill>
                <a:srgbClr val="7030A0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32" name="Picture 8" descr="김치찌게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46" y="5148063"/>
            <a:ext cx="1068729" cy="107662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836712" y="4706724"/>
            <a:ext cx="5112568" cy="369332"/>
          </a:xfrm>
          <a:prstGeom prst="rect">
            <a:avLst/>
          </a:prstGeom>
          <a:effectLst/>
        </p:spPr>
        <p:txBody>
          <a:bodyPr wrap="square" lIns="91439" tIns="45720" rIns="91439" bIns="4572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choice from six items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(Soup comes with a rice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ko-KR" altLang="ko-K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28192" y="6866964"/>
            <a:ext cx="3429000" cy="369332"/>
          </a:xfrm>
          <a:prstGeom prst="rect">
            <a:avLst/>
          </a:prstGeom>
        </p:spPr>
        <p:txBody>
          <a:bodyPr lIns="91439" tIns="45720" rIns="91439" bIns="4572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item with set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menu</a:t>
            </a:r>
            <a:endParaRPr lang="ko-KR" altLang="ko-K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624" y="8450162"/>
            <a:ext cx="6813376" cy="600164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r>
              <a:rPr lang="en-US" altLang="ko-KR" sz="1100" b="1" cap="small" dirty="0">
                <a:latin typeface="Times New Roman" pitchFamily="18" charset="0"/>
                <a:cs typeface="Times New Roman" pitchFamily="18" charset="0"/>
              </a:rPr>
              <a:t>Vegetable Side Dishes and Appetizer </a:t>
            </a:r>
            <a:r>
              <a:rPr lang="en-US" altLang="ko-KR" sz="1100" b="1" cap="small" dirty="0" smtClean="0">
                <a:latin typeface="Times New Roman" pitchFamily="18" charset="0"/>
                <a:cs typeface="Times New Roman" pitchFamily="18" charset="0"/>
              </a:rPr>
              <a:t>     Rice Wine of today              Watermelon and Dessert </a:t>
            </a:r>
            <a:r>
              <a:rPr lang="en-US" altLang="ko-KR" sz="1100" b="1" cap="small" dirty="0">
                <a:latin typeface="Times New Roman" pitchFamily="18" charset="0"/>
                <a:cs typeface="Times New Roman" pitchFamily="18" charset="0"/>
              </a:rPr>
              <a:t>Tea</a:t>
            </a:r>
            <a:endParaRPr lang="ko-KR" altLang="ko-KR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100" dirty="0"/>
              <a:t>        </a:t>
            </a:r>
            <a:r>
              <a:rPr lang="en-US" altLang="ko-KR" sz="1100" b="1" i="1" dirty="0">
                <a:solidFill>
                  <a:srgbClr val="FF0000"/>
                </a:solidFill>
              </a:rPr>
              <a:t>*Price subject to 10% service charge and prevailing G.S.T.</a:t>
            </a:r>
            <a:endParaRPr lang="ko-KR" altLang="ko-KR" sz="11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100" b="1" i="1" dirty="0">
                <a:solidFill>
                  <a:srgbClr val="FF0000"/>
                </a:solidFill>
              </a:rPr>
              <a:t>*This set menu excludes: Wet Towels, Tea and Water</a:t>
            </a:r>
            <a:endParaRPr lang="ko-KR" altLang="ko-KR" sz="11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643" y="511676"/>
            <a:ext cx="6511717" cy="1107996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ko-KR" sz="6600" b="1" dirty="0">
                <a:latin typeface="Edwardian Script ITC" pitchFamily="66" charset="0"/>
                <a:ea typeface="태 나무" pitchFamily="18" charset="-127"/>
              </a:rPr>
              <a:t>Meat </a:t>
            </a:r>
            <a:r>
              <a:rPr lang="en-US" altLang="ko-KR" sz="6600" b="1" dirty="0" smtClean="0">
                <a:latin typeface="Edwardian Script ITC" pitchFamily="66" charset="0"/>
                <a:ea typeface="태 나무" pitchFamily="18" charset="-127"/>
              </a:rPr>
              <a:t>Combo </a:t>
            </a:r>
            <a:r>
              <a:rPr lang="en-US" altLang="ko-KR" sz="6600" b="1" dirty="0">
                <a:latin typeface="Edwardian Script ITC" pitchFamily="66" charset="0"/>
                <a:ea typeface="태 나무" pitchFamily="18" charset="-127"/>
              </a:rPr>
              <a:t>Delight set</a:t>
            </a:r>
            <a:endParaRPr lang="ko-KR" altLang="en-US" sz="6600" b="1" dirty="0">
              <a:latin typeface="Edwardian Script ITC" pitchFamily="66" charset="0"/>
              <a:ea typeface="태 나무" pitchFamily="18" charset="-127"/>
            </a:endParaRPr>
          </a:p>
        </p:txBody>
      </p:sp>
      <p:pic>
        <p:nvPicPr>
          <p:cNvPr id="28" name="Picture 11" descr="순두부찌게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66" y="5148063"/>
            <a:ext cx="1068729" cy="107662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Somyun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86" y="5148064"/>
            <a:ext cx="1072134" cy="10801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된장찌게2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6" y="5148063"/>
            <a:ext cx="1068729" cy="108368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7384" y="6359772"/>
            <a:ext cx="1349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ko-KR" sz="1000" b="1" dirty="0" smtClean="0">
                <a:latin typeface="Arial" pitchFamily="34" charset="0"/>
                <a:ea typeface="GulimChe" pitchFamily="49" charset="-127"/>
                <a:cs typeface="Arial" pitchFamily="34" charset="0"/>
              </a:rPr>
              <a:t>          DAENJANG</a:t>
            </a:r>
            <a:endParaRPr lang="en-US" altLang="ko-KR" sz="1000" dirty="0">
              <a:latin typeface="Arial" pitchFamily="34" charset="0"/>
              <a:ea typeface="GulimChe" pitchFamily="49" charset="-127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ko-KR" sz="1000" dirty="0" smtClean="0">
                <a:latin typeface="Arial Narrow" pitchFamily="34" charset="0"/>
                <a:ea typeface="GulimChe" pitchFamily="49" charset="-127"/>
                <a:cs typeface="Arial" pitchFamily="34" charset="0"/>
              </a:rPr>
              <a:t>   Soya </a:t>
            </a:r>
            <a:r>
              <a:rPr lang="en-US" altLang="ko-KR" sz="1000" dirty="0">
                <a:latin typeface="Arial Narrow" pitchFamily="34" charset="0"/>
                <a:ea typeface="GulimChe" pitchFamily="49" charset="-127"/>
                <a:cs typeface="Arial" pitchFamily="34" charset="0"/>
              </a:rPr>
              <a:t>Bean Paste </a:t>
            </a:r>
            <a:r>
              <a:rPr lang="en-US" altLang="ko-KR" sz="1000" dirty="0" smtClean="0">
                <a:latin typeface="Arial Narrow" pitchFamily="34" charset="0"/>
                <a:ea typeface="GulimChe" pitchFamily="49" charset="-127"/>
                <a:cs typeface="Arial" pitchFamily="34" charset="0"/>
              </a:rPr>
              <a:t>Soup</a:t>
            </a:r>
            <a:endParaRPr lang="ko-KR" alt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0777" y="6359772"/>
            <a:ext cx="1170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000" b="1" dirty="0" smtClean="0">
                <a:latin typeface="Arial" pitchFamily="34" charset="0"/>
                <a:ea typeface="GulimChe" pitchFamily="49" charset="-127"/>
                <a:cs typeface="Arial" pitchFamily="34" charset="0"/>
              </a:rPr>
              <a:t>KIMCHI</a:t>
            </a:r>
          </a:p>
          <a:p>
            <a:pPr algn="ctr">
              <a:spcBef>
                <a:spcPct val="20000"/>
              </a:spcBef>
            </a:pPr>
            <a:r>
              <a:rPr lang="en-US" altLang="ko-KR" sz="1000" dirty="0">
                <a:latin typeface="Arial Narrow" pitchFamily="34" charset="0"/>
              </a:rPr>
              <a:t>Spicy </a:t>
            </a:r>
            <a:r>
              <a:rPr lang="en-US" altLang="ko-KR" sz="1000" dirty="0" err="1">
                <a:latin typeface="Arial Narrow" pitchFamily="34" charset="0"/>
              </a:rPr>
              <a:t>Kimchi</a:t>
            </a:r>
            <a:r>
              <a:rPr lang="en-US" altLang="ko-KR" sz="1000" dirty="0">
                <a:latin typeface="Arial Narrow" pitchFamily="34" charset="0"/>
              </a:rPr>
              <a:t> </a:t>
            </a:r>
            <a:r>
              <a:rPr lang="en-US" altLang="ko-KR" sz="1000" dirty="0" smtClean="0">
                <a:latin typeface="Arial Narrow" pitchFamily="34" charset="0"/>
              </a:rPr>
              <a:t>Soup</a:t>
            </a:r>
            <a:endParaRPr lang="ko-KR" alt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0897" y="6364069"/>
            <a:ext cx="1170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000" b="1" dirty="0" smtClean="0">
                <a:latin typeface="Arial" pitchFamily="34" charset="0"/>
                <a:ea typeface="GulimChe" pitchFamily="49" charset="-127"/>
                <a:cs typeface="Arial" pitchFamily="34" charset="0"/>
              </a:rPr>
              <a:t>SOONDOBU</a:t>
            </a:r>
          </a:p>
          <a:p>
            <a:pPr algn="ctr">
              <a:spcBef>
                <a:spcPct val="20000"/>
              </a:spcBef>
            </a:pPr>
            <a:r>
              <a:rPr lang="en-US" altLang="ko-KR" sz="1000" dirty="0">
                <a:latin typeface="Arial Narrow" pitchFamily="34" charset="0"/>
              </a:rPr>
              <a:t>Spicy </a:t>
            </a:r>
            <a:r>
              <a:rPr lang="en-US" altLang="ko-KR" sz="1000" dirty="0" smtClean="0">
                <a:latin typeface="Arial Narrow" pitchFamily="34" charset="0"/>
              </a:rPr>
              <a:t>Tofu Soup</a:t>
            </a:r>
            <a:endParaRPr lang="ko-KR" alt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1017" y="6333291"/>
            <a:ext cx="117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200" b="1" cap="small" dirty="0" err="1">
                <a:latin typeface="Arial" pitchFamily="34" charset="0"/>
                <a:cs typeface="Arial" pitchFamily="34" charset="0"/>
              </a:rPr>
              <a:t>somyun</a:t>
            </a:r>
            <a:r>
              <a:rPr lang="en-US" altLang="ko-KR" sz="1200" b="1" cap="small" dirty="0">
                <a:latin typeface="Arial" pitchFamily="34" charset="0"/>
                <a:cs typeface="Arial" pitchFamily="34" charset="0"/>
              </a:rPr>
              <a:t> </a:t>
            </a:r>
            <a:endParaRPr lang="en-US" altLang="ko-KR" sz="1200" b="1" cap="small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ko-KR" sz="1000" dirty="0">
                <a:latin typeface="Arial Narrow" pitchFamily="34" charset="0"/>
              </a:rPr>
              <a:t>Clear Soup Noodle</a:t>
            </a:r>
            <a:endParaRPr lang="ko-KR" alt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1137" y="6333291"/>
            <a:ext cx="117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200" b="1" cap="small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200" b="1" cap="small" dirty="0" err="1" smtClean="0">
                <a:latin typeface="Arial" pitchFamily="34" charset="0"/>
                <a:cs typeface="Arial" pitchFamily="34" charset="0"/>
              </a:rPr>
              <a:t>ulnaeng</a:t>
            </a:r>
            <a:r>
              <a:rPr lang="en-US" altLang="ko-KR" sz="1200" b="1" cap="smal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altLang="ko-KR" sz="1000" dirty="0" smtClean="0">
                <a:latin typeface="Arial Narrow" pitchFamily="34" charset="0"/>
              </a:rPr>
              <a:t>Chilled </a:t>
            </a:r>
            <a:r>
              <a:rPr lang="en-US" altLang="ko-KR" sz="1000" dirty="0" smtClean="0">
                <a:latin typeface="Arial Narrow" pitchFamily="34" charset="0"/>
                <a:cs typeface="Arial" pitchFamily="34" charset="0"/>
              </a:rPr>
              <a:t>Noodle soup</a:t>
            </a:r>
            <a:endParaRPr lang="ko-KR" alt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1257" y="6362908"/>
            <a:ext cx="1170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000" b="1" cap="small" dirty="0" smtClean="0">
                <a:latin typeface="Arial" pitchFamily="34" charset="0"/>
                <a:cs typeface="Arial" pitchFamily="34" charset="0"/>
              </a:rPr>
              <a:t>BINAENG </a:t>
            </a:r>
          </a:p>
          <a:p>
            <a:pPr algn="ctr">
              <a:spcBef>
                <a:spcPct val="20000"/>
              </a:spcBef>
            </a:pPr>
            <a:r>
              <a:rPr lang="en-US" altLang="ko-KR" sz="1000" dirty="0" smtClean="0">
                <a:latin typeface="Arial Narrow" pitchFamily="34" charset="0"/>
              </a:rPr>
              <a:t>Spicy Mixed  Noodle</a:t>
            </a:r>
            <a:endParaRPr lang="ko-KR" altLang="en-US" sz="10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9" name="Picture 38" descr="IMG_165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8190" y="2549099"/>
            <a:ext cx="1648802" cy="13681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 descr="hangjun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29803" y="2549099"/>
            <a:ext cx="1648802" cy="13681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 descr="Picture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80928" y="7236296"/>
            <a:ext cx="1292885" cy="122483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3239144" y="4398367"/>
            <a:ext cx="40588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</a:rPr>
              <a:t>+</a:t>
            </a:r>
            <a:endParaRPr lang="ko-KR" alt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3646" y="6650940"/>
            <a:ext cx="3513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+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45" name="Picture 184" descr="jushinjung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03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94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744" y="3851920"/>
            <a:ext cx="2304256" cy="1728192"/>
          </a:xfrm>
          <a:prstGeom prst="rect">
            <a:avLst/>
          </a:prstGeom>
        </p:spPr>
      </p:pic>
      <p:pic>
        <p:nvPicPr>
          <p:cNvPr id="53" name="Picture 52" descr="IMG_1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384" y="3851920"/>
            <a:ext cx="2304256" cy="17281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84" descr="jushinjun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03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11" descr="양념왕갈비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6872" y="1331640"/>
            <a:ext cx="2304256" cy="17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생불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4800" y="6372199"/>
            <a:ext cx="2293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" y="6372199"/>
            <a:ext cx="23205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9"/>
          <p:cNvSpPr>
            <a:spLocks noChangeArrowheads="1"/>
          </p:cNvSpPr>
          <p:nvPr/>
        </p:nvSpPr>
        <p:spPr bwMode="auto">
          <a:xfrm>
            <a:off x="5157192" y="636502"/>
            <a:ext cx="1700808" cy="407106"/>
          </a:xfrm>
          <a:prstGeom prst="rect">
            <a:avLst/>
          </a:prstGeom>
          <a:solidFill>
            <a:srgbClr val="FCB5A2"/>
          </a:solidFill>
          <a:ln w="9525">
            <a:noFill/>
            <a:miter lim="800000"/>
            <a:headEnd/>
            <a:tailEnd/>
          </a:ln>
        </p:spPr>
        <p:txBody>
          <a:bodyPr lIns="84092" tIns="42046" rIns="84092" bIns="42046"/>
          <a:lstStyle/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굴림" pitchFamily="50" charset="-127"/>
              </a:rPr>
              <a:t>Minimum 2 order  for  </a:t>
            </a:r>
            <a:r>
              <a:rPr lang="en-US" altLang="ko-KR" sz="900" dirty="0" smtClean="0">
                <a:ea typeface="굴림" pitchFamily="50" charset="-127"/>
              </a:rPr>
              <a:t>grill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 smtClean="0">
                <a:ea typeface="굴림" pitchFamily="50" charset="-127"/>
              </a:rPr>
              <a:t> (</a:t>
            </a:r>
            <a:r>
              <a:rPr lang="en-US" altLang="ko-KR" sz="900" dirty="0">
                <a:ea typeface="굴림" pitchFamily="50" charset="-127"/>
              </a:rPr>
              <a:t>Except  </a:t>
            </a:r>
            <a:r>
              <a:rPr lang="en-US" altLang="ko-KR" sz="900" dirty="0" smtClean="0">
                <a:ea typeface="굴림" pitchFamily="50" charset="-127"/>
              </a:rPr>
              <a:t>C20)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sz="900" dirty="0">
              <a:ea typeface="굴림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76872" y="6372199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002" y="3059834"/>
            <a:ext cx="2227870" cy="5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>
                <a:ea typeface="굴림" pitchFamily="50" charset="-127"/>
              </a:rPr>
              <a:t>C1.</a:t>
            </a:r>
            <a:r>
              <a:rPr lang="ko-KR" altLang="en-US" sz="1200" b="1" dirty="0" err="1">
                <a:ea typeface="GulimChe" pitchFamily="49" charset="-127"/>
              </a:rPr>
              <a:t>왕갈비</a:t>
            </a:r>
            <a:r>
              <a:rPr lang="ko-KR" altLang="en-US" sz="1200" b="1" dirty="0">
                <a:ea typeface="굴림" pitchFamily="50" charset="-127"/>
              </a:rPr>
              <a:t> </a:t>
            </a:r>
            <a:r>
              <a:rPr lang="en-US" altLang="ko-KR" sz="1200" b="1" dirty="0">
                <a:ea typeface="굴림" pitchFamily="50" charset="-127"/>
              </a:rPr>
              <a:t>(WANG</a:t>
            </a:r>
            <a:r>
              <a:rPr lang="en-US" altLang="ko-KR" sz="1200" dirty="0">
                <a:ea typeface="굴림" pitchFamily="50" charset="-127"/>
              </a:rPr>
              <a:t>) S$59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 smtClean="0">
                <a:ea typeface="굴림" pitchFamily="50" charset="-127"/>
              </a:rPr>
              <a:t>(</a:t>
            </a:r>
            <a:r>
              <a:rPr lang="en-US" altLang="ko-KR" sz="1200" dirty="0">
                <a:ea typeface="굴림" pitchFamily="50" charset="-127"/>
              </a:rPr>
              <a:t>Black Angus Beef-Rib: 350g</a:t>
            </a:r>
            <a:r>
              <a:rPr lang="en-US" altLang="ko-KR" sz="1200" b="1" dirty="0">
                <a:ea typeface="굴림" pitchFamily="50" charset="-127"/>
              </a:rPr>
              <a:t>)      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276872" y="5580112"/>
            <a:ext cx="2087284" cy="5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 smtClean="0">
                <a:ea typeface="굴림" pitchFamily="50" charset="-127"/>
              </a:rPr>
              <a:t>C5.</a:t>
            </a:r>
            <a:r>
              <a:rPr lang="ko-KR" altLang="en-US" sz="1200" b="1" dirty="0">
                <a:ea typeface="GulimChe" pitchFamily="49" charset="-127"/>
              </a:rPr>
              <a:t>갈비살</a:t>
            </a:r>
            <a:r>
              <a:rPr lang="en-US" altLang="ko-KR" sz="1200" b="1" dirty="0">
                <a:ea typeface="굴림" pitchFamily="50" charset="-127"/>
              </a:rPr>
              <a:t>(GALBISAL) </a:t>
            </a:r>
            <a:r>
              <a:rPr lang="en-US" altLang="ko-KR" sz="1200" dirty="0">
                <a:ea typeface="굴림" pitchFamily="50" charset="-127"/>
              </a:rPr>
              <a:t>S$35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>
                <a:ea typeface="굴림" pitchFamily="50" charset="-127"/>
              </a:rPr>
              <a:t>(Short-rib Boneless: 160g)</a:t>
            </a:r>
          </a:p>
          <a:p>
            <a:pPr defTabSz="898929">
              <a:spcBef>
                <a:spcPct val="20000"/>
              </a:spcBef>
            </a:pPr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657514" y="3068106"/>
            <a:ext cx="2299878" cy="5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>
                <a:ea typeface="굴림" pitchFamily="50" charset="-127"/>
              </a:rPr>
              <a:t>C3.</a:t>
            </a:r>
            <a:r>
              <a:rPr lang="ko-KR" altLang="en-US" sz="1200" b="1" dirty="0" err="1">
                <a:ea typeface="GulimChe" pitchFamily="49" charset="-127"/>
              </a:rPr>
              <a:t>꽃살</a:t>
            </a:r>
            <a:r>
              <a:rPr lang="en-US" altLang="ko-KR" sz="1200" b="1" dirty="0">
                <a:ea typeface="굴림" pitchFamily="50" charset="-127"/>
              </a:rPr>
              <a:t> (GGOTSAL) </a:t>
            </a:r>
            <a:r>
              <a:rPr lang="en-US" altLang="ko-KR" sz="1200" dirty="0">
                <a:ea typeface="굴림" pitchFamily="50" charset="-127"/>
              </a:rPr>
              <a:t>S$59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>
                <a:ea typeface="굴림" pitchFamily="50" charset="-127"/>
              </a:rPr>
              <a:t>(</a:t>
            </a:r>
            <a:r>
              <a:rPr lang="en-US" altLang="ko-KR" sz="1200" dirty="0" err="1">
                <a:ea typeface="굴림" pitchFamily="50" charset="-127"/>
              </a:rPr>
              <a:t>Wagyu</a:t>
            </a:r>
            <a:r>
              <a:rPr lang="en-US" altLang="ko-KR" sz="1200" dirty="0">
                <a:ea typeface="굴림" pitchFamily="50" charset="-127"/>
              </a:rPr>
              <a:t> Beef Chuck-Rib:130g)      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276872" y="3059832"/>
            <a:ext cx="2448272" cy="5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>
                <a:ea typeface="굴림" pitchFamily="50" charset="-127"/>
              </a:rPr>
              <a:t>C2.</a:t>
            </a:r>
            <a:r>
              <a:rPr lang="ko-KR" altLang="en-US" sz="1200" b="1" dirty="0">
                <a:ea typeface="GulimChe" pitchFamily="49" charset="-127"/>
              </a:rPr>
              <a:t>양념갈비</a:t>
            </a:r>
            <a:r>
              <a:rPr lang="en-US" altLang="ko-KR" sz="1200" b="1" dirty="0">
                <a:ea typeface="굴림" pitchFamily="50" charset="-127"/>
              </a:rPr>
              <a:t>(YANGNYUM) </a:t>
            </a:r>
            <a:r>
              <a:rPr lang="en-US" altLang="ko-KR" sz="1200" dirty="0">
                <a:ea typeface="굴림" pitchFamily="50" charset="-127"/>
              </a:rPr>
              <a:t>S$49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 smtClean="0">
                <a:ea typeface="굴림" pitchFamily="50" charset="-127"/>
              </a:rPr>
              <a:t>(Marinated </a:t>
            </a:r>
            <a:r>
              <a:rPr lang="en-US" altLang="ko-KR" sz="1200" dirty="0">
                <a:ea typeface="굴림" pitchFamily="50" charset="-127"/>
              </a:rPr>
              <a:t>Beef-Rib: 350g) 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348880" y="8105949"/>
            <a:ext cx="2001182" cy="5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>
                <a:ea typeface="굴림" pitchFamily="50" charset="-127"/>
              </a:rPr>
              <a:t>C8.</a:t>
            </a:r>
            <a:r>
              <a:rPr lang="ko-KR" altLang="en-US" sz="1200" b="1" dirty="0" err="1">
                <a:ea typeface="GulimChe" pitchFamily="49" charset="-127"/>
              </a:rPr>
              <a:t>우설</a:t>
            </a:r>
            <a:r>
              <a:rPr lang="en-US" altLang="ko-KR" sz="1200" b="1" dirty="0">
                <a:ea typeface="굴림" pitchFamily="50" charset="-127"/>
              </a:rPr>
              <a:t>(WOOSUL)</a:t>
            </a:r>
            <a:r>
              <a:rPr lang="en-US" altLang="ko-KR" sz="1200" dirty="0">
                <a:ea typeface="굴림" pitchFamily="50" charset="-127"/>
              </a:rPr>
              <a:t> S$35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>
                <a:ea typeface="굴림" pitchFamily="50" charset="-127"/>
              </a:rPr>
              <a:t>(Sliced Beef Tongue: 130g)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4694885" y="8100392"/>
            <a:ext cx="216311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9080">
              <a:defRPr/>
            </a:pPr>
            <a:r>
              <a:rPr lang="en-US" altLang="ko-KR" sz="1200" b="1" dirty="0">
                <a:ea typeface="GulimChe" pitchFamily="49" charset="-127"/>
                <a:cs typeface="Arial" pitchFamily="34" charset="0"/>
              </a:rPr>
              <a:t>C9</a:t>
            </a:r>
            <a:r>
              <a:rPr lang="en-US" altLang="ko-KR" sz="1200" b="1" dirty="0">
                <a:ea typeface="GulimChe" pitchFamily="49" charset="-127"/>
              </a:rPr>
              <a:t>.</a:t>
            </a:r>
            <a:r>
              <a:rPr lang="ko-KR" altLang="en-US" sz="1200" b="1" dirty="0">
                <a:ea typeface="GulimChe" pitchFamily="49" charset="-127"/>
              </a:rPr>
              <a:t>불고기</a:t>
            </a:r>
            <a:r>
              <a:rPr lang="en-US" altLang="ko-KR" sz="1200" b="1" dirty="0">
                <a:ea typeface="GulimChe" pitchFamily="49" charset="-127"/>
                <a:cs typeface="Arial" pitchFamily="34" charset="0"/>
              </a:rPr>
              <a:t>(BULGOGI) </a:t>
            </a:r>
            <a:r>
              <a:rPr lang="en-US" altLang="ko-KR" sz="1200" dirty="0" smtClean="0">
                <a:ea typeface="GulimChe" pitchFamily="49" charset="-127"/>
                <a:cs typeface="Arial" pitchFamily="34" charset="0"/>
              </a:rPr>
              <a:t>S$50</a:t>
            </a:r>
            <a:endParaRPr lang="en-US" altLang="ko-KR" sz="1200" dirty="0">
              <a:ea typeface="GulimChe" pitchFamily="49" charset="-127"/>
              <a:cs typeface="Arial" pitchFamily="34" charset="0"/>
            </a:endParaRPr>
          </a:p>
          <a:p>
            <a:pPr defTabSz="899080">
              <a:defRPr/>
            </a:pPr>
            <a:r>
              <a:rPr lang="en-US" altLang="ko-KR" sz="1200" dirty="0">
                <a:ea typeface="GulimChe" pitchFamily="49" charset="-127"/>
                <a:cs typeface="Arial" pitchFamily="34" charset="0"/>
              </a:rPr>
              <a:t>(Seasoned Slice Beef: </a:t>
            </a:r>
            <a:r>
              <a:rPr lang="en-US" altLang="ko-KR" sz="1200" dirty="0" smtClean="0">
                <a:ea typeface="GulimChe" pitchFamily="49" charset="-127"/>
                <a:cs typeface="Arial" pitchFamily="34" charset="0"/>
              </a:rPr>
              <a:t>300g</a:t>
            </a:r>
            <a:r>
              <a:rPr lang="en-US" altLang="ko-KR" sz="1200" dirty="0">
                <a:ea typeface="GulimChe" pitchFamily="49" charset="-127"/>
                <a:cs typeface="Arial" pitchFamily="34" charset="0"/>
              </a:rPr>
              <a:t>)</a:t>
            </a:r>
          </a:p>
        </p:txBody>
      </p:sp>
      <p:sp>
        <p:nvSpPr>
          <p:cNvPr id="34" name="Rectangle 90"/>
          <p:cNvSpPr>
            <a:spLocks noChangeArrowheads="1"/>
          </p:cNvSpPr>
          <p:nvPr/>
        </p:nvSpPr>
        <p:spPr bwMode="auto">
          <a:xfrm>
            <a:off x="33108" y="8100392"/>
            <a:ext cx="2171756" cy="5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>
                <a:ea typeface="굴림" pitchFamily="50" charset="-127"/>
              </a:rPr>
              <a:t>C7.</a:t>
            </a:r>
            <a:r>
              <a:rPr lang="ko-KR" altLang="en-US" sz="1200" b="1" dirty="0">
                <a:ea typeface="GulimChe" pitchFamily="49" charset="-127"/>
              </a:rPr>
              <a:t>차돌박이</a:t>
            </a:r>
            <a:r>
              <a:rPr lang="en-US" altLang="ko-KR" sz="1200" b="1" dirty="0">
                <a:ea typeface="굴림" pitchFamily="50" charset="-127"/>
              </a:rPr>
              <a:t>(CHADOL) </a:t>
            </a:r>
            <a:r>
              <a:rPr lang="en-US" altLang="ko-KR" sz="1200" dirty="0">
                <a:ea typeface="굴림" pitchFamily="50" charset="-127"/>
              </a:rPr>
              <a:t>S$35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>
                <a:ea typeface="굴림" pitchFamily="50" charset="-127"/>
              </a:rPr>
              <a:t>(</a:t>
            </a:r>
            <a:r>
              <a:rPr lang="en-US" altLang="ko-KR" sz="1200" dirty="0" err="1">
                <a:ea typeface="굴림" pitchFamily="50" charset="-127"/>
              </a:rPr>
              <a:t>Wagyu</a:t>
            </a:r>
            <a:r>
              <a:rPr lang="en-US" altLang="ko-KR" sz="1200" dirty="0">
                <a:ea typeface="굴림" pitchFamily="50" charset="-127"/>
              </a:rPr>
              <a:t> Sliced  Beef: 130g)</a:t>
            </a:r>
          </a:p>
          <a:p>
            <a:pPr defTabSz="898929">
              <a:spcBef>
                <a:spcPct val="20000"/>
              </a:spcBef>
            </a:pPr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35" name="Rectangle 90"/>
          <p:cNvSpPr>
            <a:spLocks noChangeArrowheads="1"/>
          </p:cNvSpPr>
          <p:nvPr/>
        </p:nvSpPr>
        <p:spPr bwMode="auto">
          <a:xfrm>
            <a:off x="4653137" y="5586519"/>
            <a:ext cx="2232247" cy="50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1200" b="1" dirty="0" smtClean="0">
                <a:ea typeface="굴림" pitchFamily="50" charset="-127"/>
              </a:rPr>
              <a:t>C6.</a:t>
            </a:r>
            <a:r>
              <a:rPr lang="ko-KR" altLang="en-US" sz="1200" b="1" dirty="0">
                <a:ea typeface="GulimChe" pitchFamily="49" charset="-127"/>
              </a:rPr>
              <a:t>생등심</a:t>
            </a:r>
            <a:r>
              <a:rPr lang="en-US" altLang="ko-KR" sz="1200" b="1" dirty="0">
                <a:ea typeface="굴림" pitchFamily="50" charset="-127"/>
              </a:rPr>
              <a:t>(DEUNGSIM) </a:t>
            </a:r>
            <a:r>
              <a:rPr lang="en-US" altLang="ko-KR" sz="1200" dirty="0">
                <a:ea typeface="굴림" pitchFamily="50" charset="-127"/>
              </a:rPr>
              <a:t>S$49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1200" dirty="0">
                <a:ea typeface="굴림" pitchFamily="50" charset="-127"/>
              </a:rPr>
              <a:t>(Black Angus Sirloin: 160g) </a:t>
            </a:r>
          </a:p>
          <a:p>
            <a:pPr defTabSz="898929">
              <a:spcBef>
                <a:spcPct val="20000"/>
              </a:spcBef>
            </a:pPr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3480" y="680227"/>
            <a:ext cx="2969905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BEEF MENU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358" y="8748464"/>
            <a:ext cx="4958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Pictures shown may vary from actual product</a:t>
            </a:r>
            <a:endParaRPr lang="en-SG" dirty="0"/>
          </a:p>
        </p:txBody>
      </p:sp>
      <p:pic>
        <p:nvPicPr>
          <p:cNvPr id="38" name="Picture 37" descr="image3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6872" y="3851920"/>
            <a:ext cx="2304256" cy="172819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140968" y="2339752"/>
            <a:ext cx="1409442" cy="721273"/>
            <a:chOff x="2235582" y="2632144"/>
            <a:chExt cx="1409442" cy="721273"/>
          </a:xfrm>
        </p:grpSpPr>
        <p:sp>
          <p:nvSpPr>
            <p:cNvPr id="48" name="폭발 1 14"/>
            <p:cNvSpPr/>
            <p:nvPr/>
          </p:nvSpPr>
          <p:spPr>
            <a:xfrm>
              <a:off x="2235582" y="2632144"/>
              <a:ext cx="1409442" cy="721273"/>
            </a:xfrm>
            <a:prstGeom prst="irregularSeal1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9" name="Rectangle 37"/>
            <p:cNvSpPr/>
            <p:nvPr/>
          </p:nvSpPr>
          <p:spPr>
            <a:xfrm>
              <a:off x="2392469" y="2776159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</p:grpSp>
      <p:sp>
        <p:nvSpPr>
          <p:cNvPr id="52" name="Rectangle 90"/>
          <p:cNvSpPr>
            <a:spLocks noChangeArrowheads="1"/>
          </p:cNvSpPr>
          <p:nvPr/>
        </p:nvSpPr>
        <p:spPr bwMode="auto">
          <a:xfrm>
            <a:off x="53527" y="5589580"/>
            <a:ext cx="2151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525">
              <a:spcBef>
                <a:spcPct val="20000"/>
              </a:spcBef>
            </a:pPr>
            <a:r>
              <a:rPr kumimoji="0" lang="en-US" altLang="ko-KR" sz="1200" b="1" dirty="0" smtClean="0">
                <a:latin typeface="맑은 고딕" pitchFamily="34" charset="-127"/>
              </a:rPr>
              <a:t>C4.</a:t>
            </a:r>
            <a:r>
              <a:rPr kumimoji="0" lang="ko-KR" altLang="en-US" sz="1200" b="1" dirty="0">
                <a:latin typeface="맑은 고딕" pitchFamily="34" charset="-127"/>
                <a:ea typeface="GulimChe" pitchFamily="49" charset="-127"/>
              </a:rPr>
              <a:t>안창살</a:t>
            </a:r>
            <a:r>
              <a:rPr kumimoji="0" lang="en-US" altLang="ko-KR" sz="1200" b="1" dirty="0">
                <a:latin typeface="맑은 고딕" pitchFamily="34" charset="-127"/>
              </a:rPr>
              <a:t>(ANCHANG) </a:t>
            </a:r>
            <a:r>
              <a:rPr kumimoji="0" lang="en-US" altLang="ko-KR" sz="1200" dirty="0" smtClean="0">
                <a:latin typeface="맑은 고딕" pitchFamily="34" charset="-127"/>
              </a:rPr>
              <a:t>S$53</a:t>
            </a:r>
          </a:p>
          <a:p>
            <a:pPr defTabSz="898525">
              <a:spcBef>
                <a:spcPct val="20000"/>
              </a:spcBef>
            </a:pPr>
            <a:r>
              <a:rPr kumimoji="0" lang="en-US" altLang="ko-KR" sz="1200" dirty="0" smtClean="0">
                <a:latin typeface="맑은 고딕" pitchFamily="34" charset="-127"/>
              </a:rPr>
              <a:t>(</a:t>
            </a:r>
            <a:r>
              <a:rPr kumimoji="0" lang="en-US" altLang="ko-KR" sz="1200" dirty="0" err="1" smtClean="0">
                <a:latin typeface="맑은 고딕" pitchFamily="34" charset="-127"/>
              </a:rPr>
              <a:t>Wagyu</a:t>
            </a:r>
            <a:r>
              <a:rPr kumimoji="0" lang="en-US" altLang="ko-KR" sz="1200" dirty="0" smtClean="0">
                <a:latin typeface="맑은 고딕" pitchFamily="34" charset="-127"/>
              </a:rPr>
              <a:t> </a:t>
            </a:r>
            <a:r>
              <a:rPr kumimoji="0" lang="en-US" altLang="ko-KR" sz="1200" dirty="0">
                <a:latin typeface="맑은 고딕" pitchFamily="34" charset="-127"/>
              </a:rPr>
              <a:t>Beef Skirt: 160g) </a:t>
            </a:r>
          </a:p>
          <a:p>
            <a:pPr defTabSz="898525">
              <a:spcBef>
                <a:spcPct val="20000"/>
              </a:spcBef>
            </a:pPr>
            <a:endParaRPr kumimoji="0" lang="en-US" altLang="ko-KR" sz="1200" dirty="0">
              <a:latin typeface="맑은 고딕" pitchFamily="34" charset="-127"/>
            </a:endParaRPr>
          </a:p>
        </p:txBody>
      </p:sp>
      <p:pic>
        <p:nvPicPr>
          <p:cNvPr id="51" name="Picture 50" descr="Ggots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81128" y="1331641"/>
            <a:ext cx="2276872" cy="1743342"/>
          </a:xfrm>
          <a:prstGeom prst="rect">
            <a:avLst/>
          </a:prstGeom>
        </p:spPr>
      </p:pic>
      <p:pic>
        <p:nvPicPr>
          <p:cNvPr id="54" name="Picture 53" descr="Wa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331640"/>
            <a:ext cx="2276872" cy="1750423"/>
          </a:xfrm>
          <a:prstGeom prst="rect">
            <a:avLst/>
          </a:prstGeom>
        </p:spPr>
      </p:pic>
      <p:pic>
        <p:nvPicPr>
          <p:cNvPr id="18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31641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6872" y="1331641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867430" y="4824338"/>
            <a:ext cx="1409442" cy="721273"/>
            <a:chOff x="2235582" y="2632144"/>
            <a:chExt cx="1409442" cy="721273"/>
          </a:xfrm>
        </p:grpSpPr>
        <p:sp>
          <p:nvSpPr>
            <p:cNvPr id="41" name="폭발 1 14"/>
            <p:cNvSpPr/>
            <p:nvPr/>
          </p:nvSpPr>
          <p:spPr>
            <a:xfrm>
              <a:off x="2235582" y="2632144"/>
              <a:ext cx="1409442" cy="721273"/>
            </a:xfrm>
            <a:prstGeom prst="irregularSeal1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2" name="Rectangle 37"/>
            <p:cNvSpPr/>
            <p:nvPr/>
          </p:nvSpPr>
          <p:spPr>
            <a:xfrm>
              <a:off x="2392469" y="2776159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</p:grpSp>
      <p:sp>
        <p:nvSpPr>
          <p:cNvPr id="50" name="Rectangle 89"/>
          <p:cNvSpPr>
            <a:spLocks noChangeArrowheads="1"/>
          </p:cNvSpPr>
          <p:nvPr/>
        </p:nvSpPr>
        <p:spPr bwMode="auto">
          <a:xfrm>
            <a:off x="5157192" y="1043608"/>
            <a:ext cx="1700808" cy="2880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4092" tIns="42046" rIns="84092" bIns="42046"/>
          <a:lstStyle/>
          <a:p>
            <a:r>
              <a:rPr kumimoji="1" lang="en-US" altLang="ko-KR" sz="9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900" dirty="0" smtClean="0">
                <a:ea typeface="굴림" pitchFamily="50" charset="-127"/>
              </a:rPr>
              <a:t>*</a:t>
            </a:r>
            <a:r>
              <a:rPr kumimoji="1" lang="en-US" altLang="ko-KR" sz="900" b="1" dirty="0" smtClean="0">
                <a:solidFill>
                  <a:srgbClr val="FF3300"/>
                </a:solidFill>
                <a:ea typeface="굴림" pitchFamily="50" charset="-127"/>
              </a:rPr>
              <a:t>STA</a:t>
            </a:r>
            <a:r>
              <a:rPr kumimoji="1" lang="en-US" altLang="ko-KR" sz="900" dirty="0" smtClean="0">
                <a:ea typeface="굴림" pitchFamily="50" charset="-127"/>
              </a:rPr>
              <a:t>=Subject to availability</a:t>
            </a:r>
            <a:endParaRPr kumimoji="1" lang="en-US" altLang="ko-KR" sz="900" dirty="0">
              <a:ea typeface="굴림" pitchFamily="50" charset="-127"/>
            </a:endParaRPr>
          </a:p>
        </p:txBody>
      </p:sp>
      <p:pic>
        <p:nvPicPr>
          <p:cNvPr id="29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1128" y="1331641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6702" y="3815033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7384" y="3816226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372199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1128" y="6372199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6872" y="3815033"/>
            <a:ext cx="545663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6872" y="6372199"/>
            <a:ext cx="560490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830916" y="1331640"/>
            <a:ext cx="445956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</a:rPr>
              <a:t>STA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45224" y="2339752"/>
            <a:ext cx="1409442" cy="721273"/>
            <a:chOff x="2235582" y="2632144"/>
            <a:chExt cx="1409442" cy="721273"/>
          </a:xfrm>
        </p:grpSpPr>
        <p:sp>
          <p:nvSpPr>
            <p:cNvPr id="45" name="폭발 1 14"/>
            <p:cNvSpPr/>
            <p:nvPr/>
          </p:nvSpPr>
          <p:spPr>
            <a:xfrm>
              <a:off x="2235582" y="2632144"/>
              <a:ext cx="1409442" cy="721273"/>
            </a:xfrm>
            <a:prstGeom prst="irregularSeal1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6" name="Rectangle 37"/>
            <p:cNvSpPr/>
            <p:nvPr/>
          </p:nvSpPr>
          <p:spPr>
            <a:xfrm>
              <a:off x="2392469" y="2840422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8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가슴살은 너무 퍽퍽합니다. 그래서 저희는 뼈 없는 닭다리로만 껍질째 간장 양념하여 그 맛이 부드럽고 쫄깃쫄깃합니다.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72816" y="634872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돼지갈비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48723"/>
            <a:ext cx="17728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3472492" y="8123870"/>
            <a:ext cx="168470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92" tIns="42046" rIns="84092" bIns="42046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C19.</a:t>
            </a:r>
            <a:r>
              <a:rPr lang="ko-KR" altLang="en-US" sz="900" b="1" dirty="0">
                <a:ea typeface="GulimChe" pitchFamily="49" charset="-127"/>
              </a:rPr>
              <a:t>왕새우</a:t>
            </a:r>
            <a:r>
              <a:rPr lang="en-US" altLang="ko-KR" sz="900" b="1" dirty="0">
                <a:ea typeface="GulimChe" pitchFamily="49" charset="-127"/>
              </a:rPr>
              <a:t>(SAEWOO) </a:t>
            </a:r>
            <a:r>
              <a:rPr lang="en-US" altLang="ko-KR" sz="900" dirty="0">
                <a:ea typeface="GulimChe" pitchFamily="49" charset="-127"/>
              </a:rPr>
              <a:t>S$30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(Fresh Tiger Prawn</a:t>
            </a:r>
            <a:r>
              <a:rPr lang="en-US" altLang="ko-KR" sz="900" dirty="0" smtClean="0">
                <a:ea typeface="GulimChe" pitchFamily="49" charset="-127"/>
              </a:rPr>
              <a:t>) 8pcs</a:t>
            </a:r>
            <a:endParaRPr lang="en-US" altLang="ko-KR" sz="900" b="1" dirty="0">
              <a:ea typeface="GulimChe" pitchFamily="49" charset="-127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772816" y="8100392"/>
            <a:ext cx="1677109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C18.</a:t>
            </a:r>
            <a:r>
              <a:rPr lang="ko-KR" altLang="en-US" sz="900" b="1" dirty="0" err="1">
                <a:ea typeface="GulimChe" pitchFamily="49" charset="-127"/>
              </a:rPr>
              <a:t>닭불고기</a:t>
            </a:r>
            <a:r>
              <a:rPr lang="en-US" altLang="ko-KR" sz="900" b="1" dirty="0">
                <a:ea typeface="GulimChe" pitchFamily="49" charset="-127"/>
              </a:rPr>
              <a:t>(DAK) </a:t>
            </a:r>
            <a:r>
              <a:rPr lang="en-US" altLang="ko-KR" sz="900" dirty="0">
                <a:ea typeface="GulimChe" pitchFamily="49" charset="-127"/>
              </a:rPr>
              <a:t>S$22</a:t>
            </a:r>
          </a:p>
          <a:p>
            <a:pPr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</a:t>
            </a:r>
            <a:r>
              <a:rPr lang="en-US" altLang="ko-KR" sz="900" dirty="0" smtClean="0">
                <a:ea typeface="GulimChe" pitchFamily="49" charset="-127"/>
              </a:rPr>
              <a:t>Marinated Chicken: 200g)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44624" y="8100392"/>
            <a:ext cx="1752615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C17.</a:t>
            </a:r>
            <a:r>
              <a:rPr lang="ko-KR" altLang="en-US" sz="900" b="1" dirty="0">
                <a:ea typeface="GulimChe" pitchFamily="49" charset="-127"/>
              </a:rPr>
              <a:t>양념돼지</a:t>
            </a:r>
            <a:r>
              <a:rPr lang="en-US" altLang="ko-KR" sz="900" b="1" dirty="0">
                <a:ea typeface="GulimChe" pitchFamily="49" charset="-127"/>
              </a:rPr>
              <a:t>(DAEJI) </a:t>
            </a:r>
            <a:r>
              <a:rPr lang="en-US" altLang="ko-KR" sz="900" dirty="0">
                <a:ea typeface="GulimChe" pitchFamily="49" charset="-127"/>
              </a:rPr>
              <a:t>S$22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</a:t>
            </a:r>
            <a:r>
              <a:rPr lang="en-US" altLang="ko-KR" sz="900" dirty="0" smtClean="0">
                <a:ea typeface="GulimChe" pitchFamily="49" charset="-127"/>
              </a:rPr>
              <a:t>Marinated </a:t>
            </a:r>
            <a:r>
              <a:rPr lang="en-US" altLang="ko-KR" sz="900" dirty="0">
                <a:ea typeface="GulimChe" pitchFamily="49" charset="-127"/>
              </a:rPr>
              <a:t>Pork: 200g)</a:t>
            </a: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198319" y="8123870"/>
            <a:ext cx="1831081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C20.</a:t>
            </a:r>
            <a:r>
              <a:rPr lang="ko-KR" altLang="en-US" sz="900" b="1" dirty="0" err="1">
                <a:ea typeface="GulimChe" pitchFamily="49" charset="-127"/>
              </a:rPr>
              <a:t>모듬</a:t>
            </a:r>
            <a:r>
              <a:rPr lang="ko-KR" altLang="en-US" sz="900" b="1" dirty="0">
                <a:ea typeface="GulimChe" pitchFamily="49" charset="-127"/>
              </a:rPr>
              <a:t> 버섯</a:t>
            </a:r>
            <a:r>
              <a:rPr lang="en-US" altLang="ko-KR" sz="900" b="1" dirty="0">
                <a:ea typeface="GulimChe" pitchFamily="49" charset="-127"/>
              </a:rPr>
              <a:t>(BOSOT) </a:t>
            </a:r>
            <a:r>
              <a:rPr lang="en-US" altLang="ko-KR" sz="900" dirty="0">
                <a:ea typeface="GulimChe" pitchFamily="49" charset="-127"/>
              </a:rPr>
              <a:t>S$10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(Mushrooms: 100g) 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1844824" y="5580112"/>
            <a:ext cx="1800200" cy="3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C14.</a:t>
            </a:r>
            <a:r>
              <a:rPr lang="ko-KR" altLang="en-US" sz="900" b="1" dirty="0">
                <a:ea typeface="GulimChe" pitchFamily="49" charset="-127"/>
              </a:rPr>
              <a:t>목살</a:t>
            </a:r>
            <a:r>
              <a:rPr lang="en-US" altLang="ko-KR" sz="900" b="1" dirty="0">
                <a:ea typeface="GulimChe" pitchFamily="49" charset="-127"/>
              </a:rPr>
              <a:t>(MOKSAL) </a:t>
            </a:r>
            <a:r>
              <a:rPr lang="en-US" altLang="ko-KR" sz="900" dirty="0">
                <a:ea typeface="GulimChe" pitchFamily="49" charset="-127"/>
              </a:rPr>
              <a:t>S$22</a:t>
            </a:r>
          </a:p>
          <a:p>
            <a:pPr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(Pork Collar: 200g)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429000" y="5580112"/>
            <a:ext cx="1944216" cy="3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C15.</a:t>
            </a:r>
            <a:r>
              <a:rPr lang="ko-KR" altLang="en-US" sz="900" b="1" dirty="0">
                <a:ea typeface="GulimChe" pitchFamily="49" charset="-127"/>
              </a:rPr>
              <a:t>삼겹살</a:t>
            </a:r>
            <a:r>
              <a:rPr lang="en-US" altLang="ko-KR" sz="900" b="1" dirty="0">
                <a:ea typeface="GulimChe" pitchFamily="49" charset="-127"/>
              </a:rPr>
              <a:t>(SAMGYUB) </a:t>
            </a:r>
            <a:r>
              <a:rPr lang="en-US" altLang="ko-KR" sz="900" dirty="0">
                <a:ea typeface="GulimChe" pitchFamily="49" charset="-127"/>
              </a:rPr>
              <a:t>S$22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(Pork Belly: 200g)  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5139954" y="5580112"/>
            <a:ext cx="1745430" cy="3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C16.</a:t>
            </a:r>
            <a:r>
              <a:rPr lang="ko-KR" altLang="en-US" sz="900" b="1" dirty="0" smtClean="0">
                <a:ea typeface="GulimChe" pitchFamily="49" charset="-127"/>
              </a:rPr>
              <a:t> </a:t>
            </a:r>
            <a:r>
              <a:rPr lang="ko-KR" altLang="en-US" sz="900" b="1" dirty="0" err="1">
                <a:ea typeface="GulimChe" pitchFamily="49" charset="-127"/>
              </a:rPr>
              <a:t>대패삼겹</a:t>
            </a:r>
            <a:r>
              <a:rPr lang="en-US" altLang="ko-KR" sz="900" b="1" dirty="0">
                <a:ea typeface="GulimChe" pitchFamily="49" charset="-127"/>
              </a:rPr>
              <a:t>(DAEPAE) </a:t>
            </a:r>
            <a:r>
              <a:rPr lang="en-US" altLang="ko-KR" sz="900" dirty="0">
                <a:ea typeface="GulimChe" pitchFamily="49" charset="-127"/>
              </a:rPr>
              <a:t>S$22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(Thin Slice Pork Belly: 200g)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3841296"/>
            <a:ext cx="1700808" cy="17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8663" y="3061735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+mj-lt"/>
              </a:rPr>
              <a:t>C11. </a:t>
            </a:r>
            <a:r>
              <a:rPr lang="ko-KR" altLang="en-US" sz="1200" b="1" dirty="0" err="1" smtClean="0">
                <a:latin typeface="+mj-lt"/>
                <a:cs typeface="Arial" pitchFamily="34" charset="0"/>
              </a:rPr>
              <a:t>흑목살</a:t>
            </a:r>
            <a:r>
              <a:rPr lang="en-US" altLang="ko-KR" sz="1200" b="1" dirty="0" smtClean="0">
                <a:latin typeface="+mj-lt"/>
              </a:rPr>
              <a:t>(MOKSAL</a:t>
            </a:r>
            <a:r>
              <a:rPr lang="en-US" altLang="ko-KR" sz="1200" b="1" dirty="0" smtClean="0"/>
              <a:t>) </a:t>
            </a:r>
            <a:r>
              <a:rPr lang="en-US" altLang="ko-KR" sz="1200" dirty="0" smtClean="0"/>
              <a:t>S$35</a:t>
            </a:r>
          </a:p>
          <a:p>
            <a:r>
              <a:rPr lang="en-US" altLang="ko-KR" sz="1200" dirty="0" smtClean="0"/>
              <a:t>(Black Pork Collar: 200g )</a:t>
            </a:r>
            <a:endParaRPr lang="ko-KR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535315" y="306173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+mj-lt"/>
              </a:rPr>
              <a:t>C12. </a:t>
            </a:r>
            <a:r>
              <a:rPr lang="ko-KR" altLang="en-US" sz="1200" b="1" dirty="0" smtClean="0">
                <a:latin typeface="+mj-lt"/>
                <a:cs typeface="Arial" pitchFamily="34" charset="0"/>
              </a:rPr>
              <a:t>항정살</a:t>
            </a:r>
            <a:r>
              <a:rPr lang="en-US" altLang="ko-KR" sz="1200" b="1" dirty="0" smtClean="0">
                <a:latin typeface="+mj-lt"/>
              </a:rPr>
              <a:t>(HANGJUNG</a:t>
            </a:r>
            <a:r>
              <a:rPr lang="en-US" altLang="ko-KR" sz="1200" b="1" dirty="0" smtClean="0"/>
              <a:t>) </a:t>
            </a:r>
            <a:r>
              <a:rPr lang="en-US" altLang="ko-KR" sz="1200" dirty="0" smtClean="0"/>
              <a:t>S$35</a:t>
            </a:r>
          </a:p>
          <a:p>
            <a:r>
              <a:rPr lang="en-US" altLang="ko-KR" sz="1200" dirty="0" smtClean="0"/>
              <a:t>(Pork Jowl: 200g )</a:t>
            </a:r>
            <a:endParaRPr lang="ko-KR" alt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-27383" y="5603591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+mj-lt"/>
              </a:rPr>
              <a:t>C13. </a:t>
            </a:r>
            <a:r>
              <a:rPr lang="ko-KR" altLang="en-US" sz="900" b="1" dirty="0" smtClean="0">
                <a:latin typeface="+mj-lt"/>
              </a:rPr>
              <a:t>벌집삼겹살</a:t>
            </a:r>
            <a:r>
              <a:rPr lang="en-US" altLang="ko-KR" sz="900" b="1" dirty="0" smtClean="0">
                <a:latin typeface="+mj-lt"/>
              </a:rPr>
              <a:t>(BEOLJIP) </a:t>
            </a:r>
            <a:r>
              <a:rPr lang="en-US" altLang="ko-KR" sz="900" dirty="0" smtClean="0">
                <a:latin typeface="+mj-lt"/>
              </a:rPr>
              <a:t>S$28</a:t>
            </a:r>
          </a:p>
          <a:p>
            <a:r>
              <a:rPr lang="en-US" altLang="ko-KR" sz="900" dirty="0">
                <a:latin typeface="+mj-lt"/>
              </a:rPr>
              <a:t> </a:t>
            </a:r>
            <a:r>
              <a:rPr lang="en-US" altLang="ko-KR" sz="900" dirty="0" smtClean="0">
                <a:latin typeface="+mj-lt"/>
              </a:rPr>
              <a:t>(Honeycomb Pork Belly:200g)</a:t>
            </a:r>
          </a:p>
          <a:p>
            <a:r>
              <a:rPr lang="en-US" altLang="ko-KR" sz="900" dirty="0">
                <a:latin typeface="+mj-lt"/>
              </a:rPr>
              <a:t> </a:t>
            </a:r>
            <a:r>
              <a:rPr lang="en-US" altLang="ko-KR" sz="900" dirty="0" smtClean="0">
                <a:latin typeface="+mj-lt"/>
              </a:rPr>
              <a:t> - </a:t>
            </a:r>
            <a:r>
              <a:rPr lang="en-US" altLang="ko-KR" sz="900" dirty="0" smtClean="0">
                <a:solidFill>
                  <a:srgbClr val="FF0000"/>
                </a:solidFill>
                <a:latin typeface="+mj-lt"/>
              </a:rPr>
              <a:t>One Flavor </a:t>
            </a:r>
            <a:r>
              <a:rPr lang="en-US" altLang="ko-KR" sz="9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altLang="ko-KR" sz="900" dirty="0" smtClean="0">
                <a:solidFill>
                  <a:srgbClr val="FF0000"/>
                </a:solidFill>
                <a:latin typeface="+mj-lt"/>
              </a:rPr>
              <a:t>er Serving</a:t>
            </a:r>
          </a:p>
          <a:p>
            <a:r>
              <a:rPr lang="en-US" altLang="ko-KR" sz="900" dirty="0" smtClean="0">
                <a:solidFill>
                  <a:srgbClr val="FF0000"/>
                </a:solidFill>
                <a:latin typeface="+mj-lt"/>
              </a:rPr>
              <a:t>             Herb, Chili or Sweet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0358" y="8748464"/>
            <a:ext cx="49589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Pictures shown may vary from actual product</a:t>
            </a:r>
            <a:endParaRPr lang="en-SG" dirty="0"/>
          </a:p>
        </p:txBody>
      </p:sp>
      <p:pic>
        <p:nvPicPr>
          <p:cNvPr id="53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72200"/>
            <a:ext cx="366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-27384" y="1331640"/>
            <a:ext cx="2304256" cy="1728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roup 61"/>
          <p:cNvGrpSpPr/>
          <p:nvPr/>
        </p:nvGrpSpPr>
        <p:grpSpPr>
          <a:xfrm>
            <a:off x="867430" y="2339752"/>
            <a:ext cx="1409442" cy="721273"/>
            <a:chOff x="10197752" y="3131840"/>
            <a:chExt cx="1409442" cy="721273"/>
          </a:xfrm>
        </p:grpSpPr>
        <p:sp>
          <p:nvSpPr>
            <p:cNvPr id="55" name="폭발 1 14"/>
            <p:cNvSpPr/>
            <p:nvPr/>
          </p:nvSpPr>
          <p:spPr>
            <a:xfrm>
              <a:off x="10197752" y="3131840"/>
              <a:ext cx="1409442" cy="721273"/>
            </a:xfrm>
            <a:prstGeom prst="irregularSeal1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6" name="Rectangle 37"/>
            <p:cNvSpPr/>
            <p:nvPr/>
          </p:nvSpPr>
          <p:spPr>
            <a:xfrm>
              <a:off x="10354639" y="3275856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</p:grpSp>
      <p:pic>
        <p:nvPicPr>
          <p:cNvPr id="57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384" y="1331640"/>
            <a:ext cx="449785" cy="4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4624" y="3059832"/>
            <a:ext cx="228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C10. </a:t>
            </a:r>
            <a:r>
              <a:rPr lang="ko-KR" altLang="en-US" sz="1200" b="1" dirty="0" smtClean="0"/>
              <a:t>훈제삼겹</a:t>
            </a:r>
            <a:r>
              <a:rPr lang="en-US" altLang="ko-KR" sz="1200" b="1" dirty="0" smtClean="0"/>
              <a:t>(HUNJAE)</a:t>
            </a:r>
            <a:r>
              <a:rPr lang="ko-KR" altLang="en-US" sz="1200" b="1" dirty="0" smtClean="0"/>
              <a:t> </a:t>
            </a:r>
            <a:r>
              <a:rPr lang="en-US" altLang="ko-KR" sz="1200" dirty="0" smtClean="0"/>
              <a:t>S$35</a:t>
            </a:r>
          </a:p>
          <a:p>
            <a:r>
              <a:rPr lang="en-US" altLang="ko-KR" sz="1200" dirty="0" smtClean="0"/>
              <a:t>(</a:t>
            </a:r>
            <a:r>
              <a:rPr lang="en-US" sz="1200" dirty="0" smtClean="0"/>
              <a:t>Smoked pork belly: 250g)</a:t>
            </a:r>
            <a:endParaRPr lang="en-SG" sz="1200" dirty="0"/>
          </a:p>
        </p:txBody>
      </p:sp>
      <p:pic>
        <p:nvPicPr>
          <p:cNvPr id="45" name="Picture 44" descr="hangju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9120" y="1331640"/>
            <a:ext cx="2348880" cy="17281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5" descr="흑돼지 목살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1331640"/>
            <a:ext cx="2293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89"/>
          <p:cNvSpPr>
            <a:spLocks noChangeArrowheads="1"/>
          </p:cNvSpPr>
          <p:nvPr/>
        </p:nvSpPr>
        <p:spPr bwMode="auto">
          <a:xfrm>
            <a:off x="5157192" y="636502"/>
            <a:ext cx="1700808" cy="407106"/>
          </a:xfrm>
          <a:prstGeom prst="rect">
            <a:avLst/>
          </a:prstGeom>
          <a:solidFill>
            <a:srgbClr val="FCB5A2"/>
          </a:solidFill>
          <a:ln w="9525">
            <a:noFill/>
            <a:miter lim="800000"/>
            <a:headEnd/>
            <a:tailEnd/>
          </a:ln>
        </p:spPr>
        <p:txBody>
          <a:bodyPr lIns="84092" tIns="42046" rIns="84092" bIns="42046"/>
          <a:lstStyle/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굴림" pitchFamily="50" charset="-127"/>
              </a:rPr>
              <a:t>Minimum 2 order  for  </a:t>
            </a:r>
            <a:r>
              <a:rPr lang="en-US" altLang="ko-KR" sz="900" dirty="0" smtClean="0">
                <a:ea typeface="굴림" pitchFamily="50" charset="-127"/>
              </a:rPr>
              <a:t>grill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 smtClean="0">
                <a:ea typeface="굴림" pitchFamily="50" charset="-127"/>
              </a:rPr>
              <a:t> (</a:t>
            </a:r>
            <a:r>
              <a:rPr lang="en-US" altLang="ko-KR" sz="900" dirty="0">
                <a:ea typeface="굴림" pitchFamily="50" charset="-127"/>
              </a:rPr>
              <a:t>Except  </a:t>
            </a:r>
            <a:r>
              <a:rPr lang="en-US" altLang="ko-KR" sz="900" dirty="0" smtClean="0">
                <a:ea typeface="굴림" pitchFamily="50" charset="-127"/>
              </a:rPr>
              <a:t>C20)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sz="900" dirty="0">
              <a:ea typeface="굴림" pitchFamily="50" charset="-127"/>
            </a:endParaRPr>
          </a:p>
        </p:txBody>
      </p:sp>
      <p:sp>
        <p:nvSpPr>
          <p:cNvPr id="48" name="Rectangle 89"/>
          <p:cNvSpPr>
            <a:spLocks noChangeArrowheads="1"/>
          </p:cNvSpPr>
          <p:nvPr/>
        </p:nvSpPr>
        <p:spPr bwMode="auto">
          <a:xfrm>
            <a:off x="5157192" y="1043608"/>
            <a:ext cx="1700808" cy="2880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4092" tIns="42046" rIns="84092" bIns="42046"/>
          <a:lstStyle/>
          <a:p>
            <a:r>
              <a:rPr kumimoji="1" lang="en-US" altLang="ko-KR" sz="9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900" dirty="0" smtClean="0">
                <a:ea typeface="굴림" pitchFamily="50" charset="-127"/>
              </a:rPr>
              <a:t>*</a:t>
            </a:r>
            <a:r>
              <a:rPr kumimoji="1" lang="en-US" altLang="ko-KR" sz="900" b="1" dirty="0" smtClean="0">
                <a:solidFill>
                  <a:srgbClr val="FF3300"/>
                </a:solidFill>
                <a:ea typeface="굴림" pitchFamily="50" charset="-127"/>
              </a:rPr>
              <a:t>STA</a:t>
            </a:r>
            <a:r>
              <a:rPr kumimoji="1" lang="en-US" altLang="ko-KR" sz="900" dirty="0" smtClean="0">
                <a:ea typeface="굴림" pitchFamily="50" charset="-127"/>
              </a:rPr>
              <a:t>=Subject to availability</a:t>
            </a:r>
            <a:endParaRPr kumimoji="1" lang="en-US" altLang="ko-KR" sz="900" dirty="0">
              <a:ea typeface="굴림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63480" y="680227"/>
            <a:ext cx="2969905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PORK 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MENU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</a:endParaRPr>
          </a:p>
        </p:txBody>
      </p:sp>
      <p:pic>
        <p:nvPicPr>
          <p:cNvPr id="58" name="Picture 184" descr="jushinjung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03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9" name="Picture 58" descr="Boso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57192" y="6348723"/>
            <a:ext cx="1728192" cy="1728192"/>
          </a:xfrm>
          <a:prstGeom prst="rect">
            <a:avLst/>
          </a:prstGeom>
        </p:spPr>
      </p:pic>
      <p:pic>
        <p:nvPicPr>
          <p:cNvPr id="12" name="Picture 95" descr="DSC_0076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1008" y="634872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:\Documents and Settings\user\Local Settings\Temporary Internet Files\Content.IE5\CJP3IAV1\MCj0417456000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2816" y="6348722"/>
            <a:ext cx="381888" cy="4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6872" y="1331640"/>
            <a:ext cx="449785" cy="4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391" y="1331640"/>
            <a:ext cx="449785" cy="4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/>
          <p:cNvGrpSpPr/>
          <p:nvPr/>
        </p:nvGrpSpPr>
        <p:grpSpPr>
          <a:xfrm>
            <a:off x="5448558" y="2339752"/>
            <a:ext cx="1409442" cy="721273"/>
            <a:chOff x="8896973" y="2488128"/>
            <a:chExt cx="1409442" cy="721273"/>
          </a:xfrm>
        </p:grpSpPr>
        <p:sp>
          <p:nvSpPr>
            <p:cNvPr id="15" name="폭발 1 14"/>
            <p:cNvSpPr/>
            <p:nvPr/>
          </p:nvSpPr>
          <p:spPr>
            <a:xfrm>
              <a:off x="8896973" y="2488128"/>
              <a:ext cx="1409442" cy="721273"/>
            </a:xfrm>
            <a:prstGeom prst="irregularSeal1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1" name="Rectangle 37"/>
            <p:cNvSpPr/>
            <p:nvPr/>
          </p:nvSpPr>
          <p:spPr>
            <a:xfrm>
              <a:off x="9053860" y="2632144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</p:grp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429000" y="3841296"/>
            <a:ext cx="1756362" cy="17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4632" y="3841296"/>
            <a:ext cx="366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7192" y="3841296"/>
            <a:ext cx="366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60"/>
          <p:cNvGrpSpPr/>
          <p:nvPr/>
        </p:nvGrpSpPr>
        <p:grpSpPr>
          <a:xfrm>
            <a:off x="3140968" y="2339752"/>
            <a:ext cx="1409442" cy="721273"/>
            <a:chOff x="11205864" y="2482575"/>
            <a:chExt cx="1409442" cy="721273"/>
          </a:xfrm>
        </p:grpSpPr>
        <p:sp>
          <p:nvSpPr>
            <p:cNvPr id="42" name="폭발 1 41"/>
            <p:cNvSpPr/>
            <p:nvPr/>
          </p:nvSpPr>
          <p:spPr>
            <a:xfrm>
              <a:off x="11205864" y="2482575"/>
              <a:ext cx="1409442" cy="721273"/>
            </a:xfrm>
            <a:prstGeom prst="irregularSeal1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Rectangle 37"/>
            <p:cNvSpPr/>
            <p:nvPr/>
          </p:nvSpPr>
          <p:spPr>
            <a:xfrm>
              <a:off x="11349880" y="2627784"/>
              <a:ext cx="1108539" cy="359856"/>
            </a:xfrm>
            <a:prstGeom prst="rect">
              <a:avLst/>
            </a:prstGeom>
            <a:noFill/>
          </p:spPr>
          <p:txBody>
            <a:bodyPr wrap="none" lIns="82057" tIns="41028" rIns="82057" bIns="41028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44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Must try</a:t>
              </a:r>
            </a:p>
          </p:txBody>
        </p:sp>
      </p:grp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1728192" y="3841296"/>
            <a:ext cx="1772816" cy="17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1132" y="3841296"/>
            <a:ext cx="371724" cy="3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벌집 삼겹살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3841296"/>
            <a:ext cx="1772816" cy="173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41296"/>
            <a:ext cx="366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" name="Picture 48" descr="Buldak.jp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2676242"/>
            <a:ext cx="21328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2"/>
          <p:cNvSpPr>
            <a:spLocks noChangeArrowheads="1"/>
          </p:cNvSpPr>
          <p:nvPr/>
        </p:nvSpPr>
        <p:spPr bwMode="auto">
          <a:xfrm>
            <a:off x="116632" y="8106196"/>
            <a:ext cx="1752615" cy="4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marL="601185" indent="-601185"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J1.</a:t>
            </a:r>
            <a:r>
              <a:rPr lang="ko-KR" altLang="en-US" sz="900" b="1" dirty="0">
                <a:ea typeface="GulimChe" pitchFamily="49" charset="-127"/>
              </a:rPr>
              <a:t>김치전골</a:t>
            </a:r>
            <a:r>
              <a:rPr lang="en-US" altLang="ko-KR" sz="900" b="1" dirty="0">
                <a:ea typeface="GulimChe" pitchFamily="49" charset="-127"/>
              </a:rPr>
              <a:t>(KIMCHI) </a:t>
            </a:r>
            <a:r>
              <a:rPr lang="en-US" altLang="ko-KR" sz="900" dirty="0">
                <a:ea typeface="GulimChe" pitchFamily="49" charset="-127"/>
              </a:rPr>
              <a:t>S$50</a:t>
            </a:r>
          </a:p>
          <a:p>
            <a:pPr marL="601185" indent="-601185"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</a:t>
            </a:r>
            <a:r>
              <a:rPr lang="en-US" altLang="ko-KR" sz="900" dirty="0" err="1">
                <a:ea typeface="GulimChe" pitchFamily="49" charset="-127"/>
              </a:rPr>
              <a:t>Kimchi</a:t>
            </a:r>
            <a:r>
              <a:rPr lang="en-US" altLang="ko-KR" sz="900" dirty="0">
                <a:ea typeface="GulimChe" pitchFamily="49" charset="-127"/>
              </a:rPr>
              <a:t> Soup with Noodle)</a:t>
            </a:r>
          </a:p>
        </p:txBody>
      </p:sp>
      <p:sp>
        <p:nvSpPr>
          <p:cNvPr id="7171" name="Rectangle 32"/>
          <p:cNvSpPr>
            <a:spLocks noChangeArrowheads="1"/>
          </p:cNvSpPr>
          <p:nvPr/>
        </p:nvSpPr>
        <p:spPr bwMode="auto">
          <a:xfrm>
            <a:off x="1700808" y="8087933"/>
            <a:ext cx="1905082" cy="4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marL="601185" indent="-601185"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J2.</a:t>
            </a:r>
            <a:r>
              <a:rPr lang="ko-KR" altLang="en-US" sz="900" b="1" dirty="0">
                <a:ea typeface="GulimChe" pitchFamily="49" charset="-127"/>
              </a:rPr>
              <a:t>된장전골</a:t>
            </a:r>
            <a:r>
              <a:rPr lang="en-US" altLang="ko-KR" sz="900" b="1" dirty="0">
                <a:ea typeface="GulimChe" pitchFamily="49" charset="-127"/>
              </a:rPr>
              <a:t>(DAENJANG) </a:t>
            </a:r>
            <a:r>
              <a:rPr lang="en-US" altLang="ko-KR" sz="900" dirty="0">
                <a:ea typeface="GulimChe" pitchFamily="49" charset="-127"/>
              </a:rPr>
              <a:t>S$50</a:t>
            </a:r>
          </a:p>
          <a:p>
            <a:pPr marL="601185" indent="-601185"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(Soya Bean Paste </a:t>
            </a:r>
            <a:r>
              <a:rPr lang="en-US" altLang="ko-KR" sz="900" dirty="0" smtClean="0">
                <a:ea typeface="GulimChe" pitchFamily="49" charset="-127"/>
              </a:rPr>
              <a:t>Hot Pot)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7172" name="Rectangle 33"/>
          <p:cNvSpPr>
            <a:spLocks noChangeArrowheads="1"/>
          </p:cNvSpPr>
          <p:nvPr/>
        </p:nvSpPr>
        <p:spPr bwMode="auto">
          <a:xfrm>
            <a:off x="5105389" y="8101982"/>
            <a:ext cx="1810697" cy="45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marL="601185" indent="-601185"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J4.</a:t>
            </a:r>
            <a:r>
              <a:rPr lang="ko-KR" altLang="en-US" sz="900" b="1" dirty="0" err="1">
                <a:ea typeface="GulimChe" pitchFamily="49" charset="-127"/>
              </a:rPr>
              <a:t>불낙전골</a:t>
            </a:r>
            <a:r>
              <a:rPr lang="en-US" altLang="ko-KR" sz="900" b="1" dirty="0">
                <a:ea typeface="GulimChe" pitchFamily="49" charset="-127"/>
              </a:rPr>
              <a:t>(BULNAK) </a:t>
            </a:r>
            <a:r>
              <a:rPr lang="en-US" altLang="ko-KR" sz="900" dirty="0">
                <a:ea typeface="GulimChe" pitchFamily="49" charset="-127"/>
              </a:rPr>
              <a:t>S$50</a:t>
            </a:r>
          </a:p>
          <a:p>
            <a:pPr marL="601185" indent="-601185" defTabSz="898929"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(Beef Bulgogi &amp; Octopus)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7173" name="Rectangle 35"/>
          <p:cNvSpPr>
            <a:spLocks noChangeArrowheads="1"/>
          </p:cNvSpPr>
          <p:nvPr/>
        </p:nvSpPr>
        <p:spPr bwMode="auto">
          <a:xfrm>
            <a:off x="3418503" y="8097769"/>
            <a:ext cx="1810697" cy="4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marL="601185" indent="-601185"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J3.</a:t>
            </a:r>
            <a:r>
              <a:rPr lang="ko-KR" altLang="en-US" sz="900" b="1" dirty="0">
                <a:ea typeface="GulimChe" pitchFamily="49" charset="-127"/>
              </a:rPr>
              <a:t>해물전골</a:t>
            </a:r>
            <a:r>
              <a:rPr lang="en-US" altLang="ko-KR" sz="900" b="1" dirty="0">
                <a:ea typeface="GulimChe" pitchFamily="49" charset="-127"/>
              </a:rPr>
              <a:t>(HAEMUL) </a:t>
            </a:r>
            <a:r>
              <a:rPr lang="en-US" altLang="ko-KR" sz="900" dirty="0">
                <a:ea typeface="GulimChe" pitchFamily="49" charset="-127"/>
              </a:rPr>
              <a:t>S$50</a:t>
            </a:r>
          </a:p>
          <a:p>
            <a:pPr marL="601185" indent="-601185"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(Spicy Seafood </a:t>
            </a:r>
            <a:r>
              <a:rPr lang="en-US" altLang="ko-KR" sz="900" dirty="0" smtClean="0">
                <a:ea typeface="GulimChe" pitchFamily="49" charset="-127"/>
              </a:rPr>
              <a:t>Hot Pot)</a:t>
            </a:r>
            <a:endParaRPr lang="en-US" altLang="ko-KR" sz="900" dirty="0">
              <a:ea typeface="GulimChe" pitchFamily="49" charset="-127"/>
            </a:endParaRPr>
          </a:p>
        </p:txBody>
      </p:sp>
      <p:pic>
        <p:nvPicPr>
          <p:cNvPr id="7174" name="Picture 7" descr="육회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6632" y="924574"/>
            <a:ext cx="2132856" cy="1368151"/>
          </a:xfrm>
          <a:noFill/>
        </p:spPr>
      </p:pic>
      <p:pic>
        <p:nvPicPr>
          <p:cNvPr id="7175" name="Picture 10" descr="보쌈1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48880" y="924573"/>
            <a:ext cx="2151891" cy="1368151"/>
          </a:xfrm>
          <a:noFill/>
        </p:spPr>
      </p:pic>
      <p:pic>
        <p:nvPicPr>
          <p:cNvPr id="7179" name="Picture 16" descr="파전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476442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8" descr="장어구이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632" y="4476442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27"/>
          <p:cNvSpPr>
            <a:spLocks noChangeArrowheads="1"/>
          </p:cNvSpPr>
          <p:nvPr/>
        </p:nvSpPr>
        <p:spPr bwMode="auto">
          <a:xfrm>
            <a:off x="113990" y="5772586"/>
            <a:ext cx="1730834" cy="3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72" tIns="42486" rIns="84972" bIns="42486"/>
          <a:lstStyle/>
          <a:p>
            <a:pPr defTabSz="898929">
              <a:lnSpc>
                <a:spcPct val="110000"/>
              </a:lnSpc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A7.</a:t>
            </a:r>
            <a:r>
              <a:rPr lang="ko-KR" altLang="en-US" sz="900" b="1" dirty="0">
                <a:ea typeface="GulimChe" pitchFamily="49" charset="-127"/>
              </a:rPr>
              <a:t>장어구이</a:t>
            </a:r>
            <a:r>
              <a:rPr lang="en-US" altLang="ko-KR" sz="900" b="1" dirty="0">
                <a:ea typeface="GulimChe" pitchFamily="49" charset="-127"/>
              </a:rPr>
              <a:t>(JANG O) </a:t>
            </a:r>
            <a:r>
              <a:rPr lang="en-US" altLang="ko-KR" sz="900" dirty="0">
                <a:ea typeface="GulimChe" pitchFamily="49" charset="-127"/>
              </a:rPr>
              <a:t>S$20</a:t>
            </a:r>
            <a:endParaRPr lang="en-US" altLang="ko-KR" sz="900" b="1" dirty="0">
              <a:ea typeface="GulimChe" pitchFamily="49" charset="-127"/>
            </a:endParaRPr>
          </a:p>
          <a:p>
            <a:pPr defTabSz="898929">
              <a:lnSpc>
                <a:spcPct val="110000"/>
              </a:lnSpc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(Grilled Eel)</a:t>
            </a:r>
          </a:p>
        </p:txBody>
      </p:sp>
      <p:sp>
        <p:nvSpPr>
          <p:cNvPr id="7182" name="Rectangle 28"/>
          <p:cNvSpPr>
            <a:spLocks noChangeArrowheads="1"/>
          </p:cNvSpPr>
          <p:nvPr/>
        </p:nvSpPr>
        <p:spPr bwMode="auto">
          <a:xfrm>
            <a:off x="188640" y="2339752"/>
            <a:ext cx="160015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A1.</a:t>
            </a:r>
            <a:r>
              <a:rPr lang="ko-KR" altLang="en-US" sz="900" b="1" dirty="0">
                <a:ea typeface="GulimChe" pitchFamily="49" charset="-127"/>
              </a:rPr>
              <a:t>육회</a:t>
            </a:r>
            <a:r>
              <a:rPr lang="en-US" altLang="ko-KR" sz="900" b="1" dirty="0">
                <a:ea typeface="GulimChe" pitchFamily="49" charset="-127"/>
              </a:rPr>
              <a:t>(YUKHAE) </a:t>
            </a:r>
            <a:r>
              <a:rPr lang="en-US" altLang="ko-KR" sz="900" dirty="0">
                <a:ea typeface="GulimChe" pitchFamily="49" charset="-127"/>
              </a:rPr>
              <a:t>S$30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(Seasoned Raw Beef)</a:t>
            </a:r>
          </a:p>
        </p:txBody>
      </p:sp>
      <p:sp>
        <p:nvSpPr>
          <p:cNvPr id="7183" name="Rectangle 29"/>
          <p:cNvSpPr>
            <a:spLocks noChangeArrowheads="1"/>
          </p:cNvSpPr>
          <p:nvPr/>
        </p:nvSpPr>
        <p:spPr bwMode="auto">
          <a:xfrm>
            <a:off x="3429000" y="5780461"/>
            <a:ext cx="1627477" cy="56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A9.</a:t>
            </a:r>
            <a:r>
              <a:rPr lang="ko-KR" altLang="en-US" sz="900" b="1" dirty="0">
                <a:ea typeface="GulimChe" pitchFamily="49" charset="-127"/>
              </a:rPr>
              <a:t>해물파전</a:t>
            </a:r>
            <a:r>
              <a:rPr lang="en-US" altLang="ko-KR" sz="900" b="1" dirty="0">
                <a:ea typeface="GulimChe" pitchFamily="49" charset="-127"/>
              </a:rPr>
              <a:t>(PAJUN) </a:t>
            </a:r>
            <a:r>
              <a:rPr lang="en-US" altLang="ko-KR" sz="900" dirty="0">
                <a:ea typeface="GulimChe" pitchFamily="49" charset="-127"/>
              </a:rPr>
              <a:t>S$20</a:t>
            </a:r>
          </a:p>
          <a:p>
            <a:pPr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(Seafood &amp; </a:t>
            </a:r>
          </a:p>
          <a:p>
            <a:pPr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Green Onion Pancake</a:t>
            </a:r>
            <a:r>
              <a:rPr lang="en-US" altLang="ko-KR" sz="900" dirty="0">
                <a:ea typeface="GulimChe" pitchFamily="49" charset="-127"/>
              </a:rPr>
              <a:t>)</a:t>
            </a:r>
          </a:p>
        </p:txBody>
      </p:sp>
      <p:sp>
        <p:nvSpPr>
          <p:cNvPr id="7184" name="Rectangle 30"/>
          <p:cNvSpPr>
            <a:spLocks noChangeArrowheads="1"/>
          </p:cNvSpPr>
          <p:nvPr/>
        </p:nvSpPr>
        <p:spPr bwMode="auto">
          <a:xfrm>
            <a:off x="1772816" y="5772586"/>
            <a:ext cx="1540092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A8.</a:t>
            </a:r>
            <a:r>
              <a:rPr lang="ko-KR" altLang="en-US" sz="900" b="1" dirty="0">
                <a:ea typeface="GulimChe" pitchFamily="49" charset="-127"/>
              </a:rPr>
              <a:t>고등어</a:t>
            </a:r>
            <a:r>
              <a:rPr lang="en-US" altLang="ko-KR" sz="900" b="1" dirty="0">
                <a:ea typeface="GulimChe" pitchFamily="49" charset="-127"/>
              </a:rPr>
              <a:t>(JABAN) </a:t>
            </a:r>
            <a:r>
              <a:rPr lang="en-US" altLang="ko-KR" sz="900" dirty="0">
                <a:ea typeface="GulimChe" pitchFamily="49" charset="-127"/>
              </a:rPr>
              <a:t>S$15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(Deep Fried Saba Fish) </a:t>
            </a:r>
          </a:p>
        </p:txBody>
      </p:sp>
      <p:sp>
        <p:nvSpPr>
          <p:cNvPr id="7186" name="Rectangle 34"/>
          <p:cNvSpPr>
            <a:spLocks noChangeArrowheads="1"/>
          </p:cNvSpPr>
          <p:nvPr/>
        </p:nvSpPr>
        <p:spPr bwMode="auto">
          <a:xfrm>
            <a:off x="2420888" y="2292725"/>
            <a:ext cx="1913792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A2.</a:t>
            </a:r>
            <a:r>
              <a:rPr lang="ko-KR" altLang="en-US" sz="900" b="1" dirty="0">
                <a:ea typeface="GulimChe" pitchFamily="49" charset="-127"/>
              </a:rPr>
              <a:t>보쌈</a:t>
            </a:r>
            <a:r>
              <a:rPr lang="en-US" altLang="ko-KR" sz="900" b="1" dirty="0">
                <a:ea typeface="GulimChe" pitchFamily="49" charset="-127"/>
              </a:rPr>
              <a:t>(BOSSAM) </a:t>
            </a:r>
            <a:r>
              <a:rPr lang="en-US" altLang="ko-KR" sz="900" dirty="0">
                <a:ea typeface="GulimChe" pitchFamily="49" charset="-127"/>
              </a:rPr>
              <a:t>S$30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(Steamed Pork &amp; Special </a:t>
            </a:r>
            <a:r>
              <a:rPr lang="en-US" altLang="ko-KR" sz="900" dirty="0" err="1">
                <a:ea typeface="GulimChe" pitchFamily="49" charset="-127"/>
              </a:rPr>
              <a:t>Kimchi</a:t>
            </a:r>
            <a:r>
              <a:rPr lang="en-US" altLang="ko-KR" sz="900" dirty="0">
                <a:ea typeface="GulimChe" pitchFamily="49" charset="-127"/>
              </a:rPr>
              <a:t>)</a:t>
            </a:r>
          </a:p>
        </p:txBody>
      </p:sp>
      <p:sp>
        <p:nvSpPr>
          <p:cNvPr id="7188" name="Rectangle 40"/>
          <p:cNvSpPr>
            <a:spLocks noChangeArrowheads="1"/>
          </p:cNvSpPr>
          <p:nvPr/>
        </p:nvSpPr>
        <p:spPr bwMode="auto">
          <a:xfrm>
            <a:off x="116632" y="8604448"/>
            <a:ext cx="6624736" cy="54818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5037" tIns="42520" rIns="85037" bIns="42520" anchor="ctr"/>
          <a:lstStyle/>
          <a:p>
            <a:pPr algn="l" latinLnBrk="1">
              <a:lnSpc>
                <a:spcPct val="120000"/>
              </a:lnSpc>
            </a:pPr>
            <a:endParaRPr kumimoji="1" lang="en-US" altLang="ko-KR" sz="1050" b="1" dirty="0" smtClean="0">
              <a:ea typeface="굴림" pitchFamily="50" charset="-127"/>
            </a:endParaRPr>
          </a:p>
          <a:p>
            <a:pPr algn="l" latinLnBrk="1">
              <a:lnSpc>
                <a:spcPct val="120000"/>
              </a:lnSpc>
            </a:pPr>
            <a:r>
              <a:rPr kumimoji="1" lang="en-US" altLang="ko-KR" sz="1050" b="1" dirty="0" smtClean="0">
                <a:ea typeface="굴림" pitchFamily="50" charset="-127"/>
              </a:rPr>
              <a:t>* </a:t>
            </a:r>
            <a:r>
              <a:rPr kumimoji="1" lang="en-US" altLang="ko-KR" sz="1050" b="1" dirty="0">
                <a:ea typeface="굴림" pitchFamily="50" charset="-127"/>
              </a:rPr>
              <a:t>Additional charges : Bossam Kimchi S$10(A2), Dry Seaweed S$2(A6), Plain Noodle S$2(J1)</a:t>
            </a:r>
          </a:p>
          <a:p>
            <a:pPr>
              <a:lnSpc>
                <a:spcPct val="120000"/>
              </a:lnSpc>
            </a:pPr>
            <a:r>
              <a:rPr kumimoji="1" lang="en-US" altLang="ko-KR" sz="1050" b="1" dirty="0" smtClean="0">
                <a:ea typeface="굴림" pitchFamily="50" charset="-127"/>
              </a:rPr>
              <a:t>* Side </a:t>
            </a:r>
            <a:r>
              <a:rPr kumimoji="1" lang="en-US" altLang="ko-KR" sz="1050" b="1" dirty="0">
                <a:ea typeface="굴림" pitchFamily="50" charset="-127"/>
              </a:rPr>
              <a:t>dishes in pictures are not necessarily be the same when served</a:t>
            </a:r>
            <a:r>
              <a:rPr kumimoji="1" lang="en-US" altLang="ko-KR" sz="1050" b="1" dirty="0" smtClean="0">
                <a:ea typeface="굴림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ko-KR" sz="1100" b="1" dirty="0" smtClean="0">
                <a:ea typeface="굴림" pitchFamily="50" charset="-127"/>
              </a:rPr>
              <a:t>* Side dish charges : S$1 for round plate, S$2 for oval plate side dishes (The first set is FREE)</a:t>
            </a:r>
          </a:p>
          <a:p>
            <a:pPr algn="l" latinLnBrk="1">
              <a:lnSpc>
                <a:spcPct val="120000"/>
              </a:lnSpc>
              <a:buFont typeface="Arial" charset="0"/>
              <a:buChar char="•"/>
            </a:pPr>
            <a:endParaRPr kumimoji="1" lang="en-US" altLang="ko-KR" sz="900" b="1" dirty="0">
              <a:ea typeface="굴림" pitchFamily="50" charset="-127"/>
            </a:endParaRPr>
          </a:p>
        </p:txBody>
      </p:sp>
      <p:sp>
        <p:nvSpPr>
          <p:cNvPr id="7189" name="Rectangle 41"/>
          <p:cNvSpPr>
            <a:spLocks noChangeArrowheads="1"/>
          </p:cNvSpPr>
          <p:nvPr/>
        </p:nvSpPr>
        <p:spPr bwMode="auto">
          <a:xfrm>
            <a:off x="5064521" y="5762199"/>
            <a:ext cx="1820863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A10.</a:t>
            </a:r>
            <a:r>
              <a:rPr lang="ko-KR" altLang="en-US" sz="900" b="1" dirty="0" err="1">
                <a:ea typeface="GulimChe" pitchFamily="49" charset="-127"/>
              </a:rPr>
              <a:t>김치전</a:t>
            </a:r>
            <a:r>
              <a:rPr lang="en-US" altLang="ko-KR" sz="900" b="1" dirty="0">
                <a:ea typeface="GulimChe" pitchFamily="49" charset="-127"/>
              </a:rPr>
              <a:t>(KIMCHIJUN) </a:t>
            </a:r>
            <a:r>
              <a:rPr lang="en-US" altLang="ko-KR" sz="900" dirty="0">
                <a:ea typeface="GulimChe" pitchFamily="49" charset="-127"/>
              </a:rPr>
              <a:t>S$20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</a:t>
            </a:r>
            <a:r>
              <a:rPr lang="en-US" altLang="ko-KR" sz="900" dirty="0" err="1">
                <a:ea typeface="GulimChe" pitchFamily="49" charset="-127"/>
              </a:rPr>
              <a:t>Kimchi</a:t>
            </a:r>
            <a:r>
              <a:rPr lang="en-US" altLang="ko-KR" sz="900" dirty="0">
                <a:ea typeface="GulimChe" pitchFamily="49" charset="-127"/>
              </a:rPr>
              <a:t> Pancake) </a:t>
            </a:r>
          </a:p>
        </p:txBody>
      </p:sp>
      <p:sp>
        <p:nvSpPr>
          <p:cNvPr id="7191" name="Rectangle 83"/>
          <p:cNvSpPr>
            <a:spLocks noChangeArrowheads="1"/>
          </p:cNvSpPr>
          <p:nvPr/>
        </p:nvSpPr>
        <p:spPr bwMode="auto">
          <a:xfrm>
            <a:off x="188640" y="4044394"/>
            <a:ext cx="1608599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A4.</a:t>
            </a:r>
            <a:r>
              <a:rPr lang="en-US" sz="900" b="1" dirty="0">
                <a:ea typeface="GulimChe" pitchFamily="49" charset="-127"/>
              </a:rPr>
              <a:t>잡채(JAPCHAE)  </a:t>
            </a:r>
            <a:r>
              <a:rPr lang="en-US" sz="900" dirty="0">
                <a:ea typeface="GulimChe" pitchFamily="49" charset="-127"/>
              </a:rPr>
              <a:t>S$25 </a:t>
            </a:r>
          </a:p>
          <a:p>
            <a:pPr defTabSz="898929">
              <a:spcBef>
                <a:spcPct val="20000"/>
              </a:spcBef>
            </a:pPr>
            <a:r>
              <a:rPr lang="en-US" sz="900" dirty="0">
                <a:ea typeface="GulimChe" pitchFamily="49" charset="-127"/>
              </a:rPr>
              <a:t>(Fried Noodle with Beef) </a:t>
            </a:r>
            <a:endParaRPr lang="en-US" altLang="ko-KR" sz="900" dirty="0">
              <a:ea typeface="GulimChe" pitchFamily="49" charset="-127"/>
            </a:endParaRPr>
          </a:p>
        </p:txBody>
      </p:sp>
      <p:pic>
        <p:nvPicPr>
          <p:cNvPr id="7192" name="Picture 90" descr="DSC_0115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2816" y="4476442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95" descr="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3E5E4"/>
              </a:clrFrom>
              <a:clrTo>
                <a:srgbClr val="E3E5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4904" y="2676242"/>
            <a:ext cx="255560" cy="36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41"/>
          <p:cNvSpPr>
            <a:spLocks noChangeArrowheads="1"/>
          </p:cNvSpPr>
          <p:nvPr/>
        </p:nvSpPr>
        <p:spPr bwMode="auto">
          <a:xfrm>
            <a:off x="4581128" y="2292725"/>
            <a:ext cx="2027051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A3.</a:t>
            </a:r>
            <a:r>
              <a:rPr lang="ko-KR" altLang="en-US" sz="900" b="1" dirty="0">
                <a:ea typeface="GulimChe" pitchFamily="49" charset="-127"/>
              </a:rPr>
              <a:t> 소고기 파말이</a:t>
            </a:r>
            <a:r>
              <a:rPr lang="en-US" altLang="ko-KR" sz="900" b="1" dirty="0">
                <a:ea typeface="GulimChe" pitchFamily="49" charset="-127"/>
              </a:rPr>
              <a:t>(PAMALY) </a:t>
            </a:r>
            <a:r>
              <a:rPr lang="en-US" altLang="ko-KR" sz="900" dirty="0" smtClean="0">
                <a:ea typeface="GulimChe" pitchFamily="49" charset="-127"/>
              </a:rPr>
              <a:t>S$20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(Beef </a:t>
            </a:r>
            <a:r>
              <a:rPr lang="en-US" altLang="ko-KR" sz="900" dirty="0">
                <a:ea typeface="GulimChe" pitchFamily="49" charset="-127"/>
              </a:rPr>
              <a:t>Roll with Spring Onion ) 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420888" y="4044467"/>
            <a:ext cx="180020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A5.</a:t>
            </a:r>
            <a:r>
              <a:rPr lang="ko-KR" altLang="en-US" sz="900" b="1" dirty="0" smtClean="0">
                <a:ea typeface="GulimChe" pitchFamily="49" charset="-127"/>
              </a:rPr>
              <a:t> </a:t>
            </a:r>
            <a:r>
              <a:rPr lang="ko-KR" altLang="en-US" sz="900" b="1" dirty="0">
                <a:ea typeface="GulimChe" pitchFamily="49" charset="-127"/>
              </a:rPr>
              <a:t>불닭</a:t>
            </a:r>
            <a:r>
              <a:rPr lang="en-US" altLang="ko-KR" sz="900" b="1" dirty="0">
                <a:ea typeface="GulimChe" pitchFamily="49" charset="-127"/>
              </a:rPr>
              <a:t>(BULDAK) </a:t>
            </a:r>
            <a:r>
              <a:rPr lang="en-US" altLang="ko-KR" sz="900" dirty="0">
                <a:ea typeface="GulimChe" pitchFamily="49" charset="-127"/>
              </a:rPr>
              <a:t>S$35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(Spicy Chicken With Rice Cake)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7200" name="Rectangle 21"/>
          <p:cNvSpPr>
            <a:spLocks noChangeArrowheads="1"/>
          </p:cNvSpPr>
          <p:nvPr/>
        </p:nvSpPr>
        <p:spPr bwMode="auto">
          <a:xfrm>
            <a:off x="2172262" y="6338593"/>
            <a:ext cx="2480874" cy="39364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 lIns="85037" tIns="42520" rIns="85037" bIns="42520" anchor="ctr">
            <a:spAutoFit/>
          </a:bodyPr>
          <a:lstStyle/>
          <a:p>
            <a:r>
              <a:rPr lang="en-US" sz="2000" b="1" dirty="0" smtClean="0">
                <a:ea typeface="GulimChe" pitchFamily="49" charset="-127"/>
              </a:rPr>
              <a:t>   </a:t>
            </a:r>
            <a:r>
              <a:rPr lang="en-US" sz="2000" b="1" u="sng" dirty="0" err="1" smtClean="0">
                <a:ea typeface="GulimChe" pitchFamily="49" charset="-127"/>
              </a:rPr>
              <a:t>전골</a:t>
            </a:r>
            <a:r>
              <a:rPr lang="en-US" sz="2000" b="1" u="sng" dirty="0" smtClean="0">
                <a:ea typeface="GulimChe" pitchFamily="49" charset="-127"/>
              </a:rPr>
              <a:t>(HOT POT)</a:t>
            </a:r>
            <a:r>
              <a:rPr lang="en-US" sz="2000" b="1" dirty="0" smtClean="0">
                <a:ea typeface="GulimChe" pitchFamily="49" charset="-127"/>
              </a:rPr>
              <a:t> </a:t>
            </a:r>
            <a:endParaRPr lang="en-US" sz="2000" b="1" dirty="0">
              <a:ea typeface="GulimChe" pitchFamily="49" charset="-127"/>
            </a:endParaRPr>
          </a:p>
        </p:txBody>
      </p:sp>
      <p:pic>
        <p:nvPicPr>
          <p:cNvPr id="7201" name="Picture 22" descr="A8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85184" y="6804247"/>
            <a:ext cx="1656184" cy="130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23" descr="A7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6806160"/>
            <a:ext cx="1656184" cy="129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93" descr="DSC_0081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632" y="6804247"/>
            <a:ext cx="1656184" cy="129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95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6804247"/>
            <a:ext cx="255560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96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632" y="6804247"/>
            <a:ext cx="255560" cy="3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7" name="Picture 60" descr="Daenjang jungol.jpg"/>
          <p:cNvPicPr preferRelativeResize="0"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2816" y="6804247"/>
            <a:ext cx="1656184" cy="129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948050"/>
            <a:ext cx="2132856" cy="136815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676242"/>
            <a:ext cx="21328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4581128" y="2676242"/>
            <a:ext cx="21328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 descr="C:\Users\ouni\AppData\Local\Microsoft\Windows\Temporary Internet Files\Content.IE5\VPL2U892\MCAN02034_0000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4581128" y="2676242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96357" y="4058652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/>
              <a:t>A6. </a:t>
            </a:r>
            <a:r>
              <a:rPr lang="ko-KR" altLang="en-US" sz="900" b="1" dirty="0" smtClean="0"/>
              <a:t>훈제오리샐러드</a:t>
            </a:r>
            <a:r>
              <a:rPr lang="en-US" altLang="ko-KR" sz="900" b="1" dirty="0" smtClean="0"/>
              <a:t>(</a:t>
            </a:r>
            <a:r>
              <a:rPr lang="en-US" altLang="ko-KR" sz="900" b="1" dirty="0" err="1" smtClean="0"/>
              <a:t>Ori</a:t>
            </a:r>
            <a:r>
              <a:rPr lang="en-US" altLang="ko-KR" sz="900" b="1" dirty="0" smtClean="0"/>
              <a:t> salad</a:t>
            </a:r>
            <a:r>
              <a:rPr lang="en-US" altLang="ko-KR" sz="900" dirty="0" smtClean="0"/>
              <a:t>) S$15</a:t>
            </a:r>
          </a:p>
          <a:p>
            <a:r>
              <a:rPr lang="en-US" altLang="ko-KR" sz="900" dirty="0" smtClean="0"/>
              <a:t>(Smoked Duck  Salad)</a:t>
            </a:r>
            <a:endParaRPr lang="ko-KR" altLang="en-US" sz="900" dirty="0"/>
          </a:p>
        </p:txBody>
      </p:sp>
      <p:pic>
        <p:nvPicPr>
          <p:cNvPr id="49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81128" y="948050"/>
            <a:ext cx="44198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6632" y="948051"/>
            <a:ext cx="44198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3" descr="D:\Documents and Settings\user\Local Settings\Temporary Internet Files\Content.IE5\3JTRN5SW\MCj0417440000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6632" y="2676242"/>
            <a:ext cx="441989" cy="3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085184" y="6804247"/>
            <a:ext cx="255560" cy="362446"/>
          </a:xfrm>
          <a:prstGeom prst="rect">
            <a:avLst/>
          </a:prstGeom>
          <a:noFill/>
        </p:spPr>
      </p:pic>
      <p:pic>
        <p:nvPicPr>
          <p:cNvPr id="54" name="Picture 184" descr="jushinjung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92896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5" name="Picture 54" descr="kimchijun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85184" y="4476442"/>
            <a:ext cx="1656184" cy="1296144"/>
          </a:xfrm>
          <a:prstGeom prst="rect">
            <a:avLst/>
          </a:prstGeom>
        </p:spPr>
      </p:pic>
      <p:pic>
        <p:nvPicPr>
          <p:cNvPr id="56" name="Picture 51" descr="D:\Documents and Settings\user\Local Settings\Temporary Internet Files\Content.IE5\W7ZRU0H5\MCj04174600000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36912" y="939793"/>
            <a:ext cx="360039" cy="36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3" descr="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>
            <a:clrChange>
              <a:clrFrom>
                <a:srgbClr val="E3E5E4"/>
              </a:clrFrom>
              <a:clrTo>
                <a:srgbClr val="E3E5E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48880" y="2676242"/>
            <a:ext cx="255560" cy="362446"/>
          </a:xfrm>
          <a:noFill/>
        </p:spPr>
      </p:pic>
      <p:pic>
        <p:nvPicPr>
          <p:cNvPr id="7199" name="Picture 95" descr="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3E5E4"/>
              </a:clrFrom>
              <a:clrTo>
                <a:srgbClr val="E3E5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5184" y="4474036"/>
            <a:ext cx="257011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3" descr="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>
            <a:clrChange>
              <a:clrFrom>
                <a:srgbClr val="E3E5E4"/>
              </a:clrFrom>
              <a:clrTo>
                <a:srgbClr val="E3E5E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48880" y="899591"/>
            <a:ext cx="288032" cy="408499"/>
          </a:xfrm>
          <a:noFill/>
        </p:spPr>
      </p:pic>
      <p:pic>
        <p:nvPicPr>
          <p:cNvPr id="7204" name="Picture 94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816" y="6801841"/>
            <a:ext cx="257011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0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21" descr="갈비탕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899592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62" descr="김치찌게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43808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71" descr="Binae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185" y="6660232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48" descr="soond.jpg"/>
          <p:cNvPicPr preferRelativeResize="0">
            <a:picLocks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085184" y="4716016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50" descr="f0089_6">
            <a:hlinkClick r:id="rId6"/>
          </p:cNvPr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16633" y="2843808"/>
            <a:ext cx="1656184" cy="1368152"/>
          </a:xfrm>
        </p:spPr>
      </p:pic>
      <p:pic>
        <p:nvPicPr>
          <p:cNvPr id="9219" name="Picture 65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429000" y="2843808"/>
            <a:ext cx="255560" cy="362446"/>
          </a:xfrm>
          <a:noFill/>
        </p:spPr>
      </p:pic>
      <p:pic>
        <p:nvPicPr>
          <p:cNvPr id="9221" name="Picture 16" descr="된장찌게2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199" y="4716016"/>
            <a:ext cx="16466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8" descr="뚝불고기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2816" y="899592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127648" y="6660232"/>
            <a:ext cx="1645168" cy="1368152"/>
            <a:chOff x="27591" y="6616725"/>
            <a:chExt cx="1645168" cy="1279794"/>
          </a:xfrm>
        </p:grpSpPr>
        <p:pic>
          <p:nvPicPr>
            <p:cNvPr id="9222" name="Picture 17" descr="비빔밥2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591" y="6616725"/>
              <a:ext cx="821855" cy="1279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9" descr="돌솥3"/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9450" y="6616725"/>
              <a:ext cx="823309" cy="1279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5" name="Picture 20" descr="육개장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8943" y="899592"/>
            <a:ext cx="16524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3" descr="순두부찌게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0" y="4716016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6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16016"/>
            <a:ext cx="255560" cy="3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61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5184" y="899592"/>
            <a:ext cx="255560" cy="3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63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5184" y="4716016"/>
            <a:ext cx="257011" cy="3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Rectangle 77"/>
          <p:cNvSpPr>
            <a:spLocks noChangeArrowheads="1"/>
          </p:cNvSpPr>
          <p:nvPr/>
        </p:nvSpPr>
        <p:spPr bwMode="auto">
          <a:xfrm>
            <a:off x="-24685" y="6082890"/>
            <a:ext cx="1919602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S9.</a:t>
            </a:r>
            <a:r>
              <a:rPr lang="ko-KR" altLang="en-US" sz="900" b="1" dirty="0">
                <a:ea typeface="GulimChe" pitchFamily="49" charset="-127"/>
              </a:rPr>
              <a:t>된장찌개</a:t>
            </a:r>
            <a:r>
              <a:rPr lang="en-US" altLang="ko-KR" sz="900" b="1" dirty="0">
                <a:ea typeface="GulimChe" pitchFamily="49" charset="-127"/>
              </a:rPr>
              <a:t>(DAENJANG) </a:t>
            </a:r>
            <a:r>
              <a:rPr lang="en-US" altLang="ko-KR" sz="900" dirty="0">
                <a:ea typeface="GulimChe" pitchFamily="49" charset="-127"/>
              </a:rPr>
              <a:t>S$12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</a:t>
            </a:r>
            <a:r>
              <a:rPr lang="en-US" altLang="ko-KR" sz="900" dirty="0" smtClean="0">
                <a:ea typeface="GulimChe" pitchFamily="49" charset="-127"/>
              </a:rPr>
              <a:t>Soya Bean </a:t>
            </a:r>
            <a:r>
              <a:rPr lang="en-US" altLang="ko-KR" sz="900" dirty="0">
                <a:ea typeface="GulimChe" pitchFamily="49" charset="-127"/>
              </a:rPr>
              <a:t>Paste Soup) </a:t>
            </a:r>
            <a:endParaRPr lang="en-US" altLang="ko-KR" sz="900" b="1" dirty="0">
              <a:ea typeface="GulimChe" pitchFamily="49" charset="-127"/>
            </a:endParaRPr>
          </a:p>
        </p:txBody>
      </p:sp>
      <p:sp>
        <p:nvSpPr>
          <p:cNvPr id="9236" name="Rectangle 78"/>
          <p:cNvSpPr>
            <a:spLocks noChangeArrowheads="1"/>
          </p:cNvSpPr>
          <p:nvPr/>
        </p:nvSpPr>
        <p:spPr bwMode="auto">
          <a:xfrm>
            <a:off x="-34849" y="8029788"/>
            <a:ext cx="2102558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defTabSz="898929">
              <a:spcBef>
                <a:spcPct val="20000"/>
              </a:spcBef>
            </a:pPr>
            <a:r>
              <a:rPr lang="en-US" altLang="ko-KR" sz="900" b="1">
                <a:ea typeface="GulimChe" pitchFamily="49" charset="-127"/>
              </a:rPr>
              <a:t>S13.</a:t>
            </a:r>
            <a:r>
              <a:rPr lang="ko-KR" altLang="en-US" sz="900" b="1">
                <a:ea typeface="GulimChe" pitchFamily="49" charset="-127"/>
              </a:rPr>
              <a:t>비빔밥</a:t>
            </a:r>
            <a:r>
              <a:rPr lang="en-US" altLang="ko-KR" sz="900" b="1">
                <a:ea typeface="GulimChe" pitchFamily="49" charset="-127"/>
              </a:rPr>
              <a:t>(BIBIMBAB) </a:t>
            </a:r>
            <a:r>
              <a:rPr lang="en-US" altLang="ko-KR" sz="900">
                <a:ea typeface="GulimChe" pitchFamily="49" charset="-127"/>
              </a:rPr>
              <a:t>S$13 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>
                <a:ea typeface="GulimChe" pitchFamily="49" charset="-127"/>
              </a:rPr>
              <a:t>(Mixed Vegetable Rice)                                </a:t>
            </a:r>
          </a:p>
        </p:txBody>
      </p:sp>
      <p:sp>
        <p:nvSpPr>
          <p:cNvPr id="9237" name="Rectangle 79"/>
          <p:cNvSpPr>
            <a:spLocks noChangeArrowheads="1"/>
          </p:cNvSpPr>
          <p:nvPr/>
        </p:nvSpPr>
        <p:spPr bwMode="auto">
          <a:xfrm>
            <a:off x="5061823" y="2339752"/>
            <a:ext cx="1905082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S4.</a:t>
            </a:r>
            <a:r>
              <a:rPr lang="ko-KR" altLang="en-US" sz="900" b="1" dirty="0">
                <a:ea typeface="GulimChe" pitchFamily="49" charset="-127"/>
              </a:rPr>
              <a:t>육개장</a:t>
            </a:r>
            <a:r>
              <a:rPr lang="en-US" altLang="ko-KR" sz="900" b="1" dirty="0">
                <a:ea typeface="GulimChe" pitchFamily="49" charset="-127"/>
              </a:rPr>
              <a:t>(YUKGAEJANG) </a:t>
            </a:r>
            <a:r>
              <a:rPr lang="en-US" altLang="ko-KR" sz="900" dirty="0">
                <a:ea typeface="GulimChe" pitchFamily="49" charset="-127"/>
              </a:rPr>
              <a:t>S$15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(Spicy Beef Soup)</a:t>
            </a:r>
          </a:p>
        </p:txBody>
      </p:sp>
      <p:sp>
        <p:nvSpPr>
          <p:cNvPr id="9238" name="Rectangle 80"/>
          <p:cNvSpPr>
            <a:spLocks noChangeArrowheads="1"/>
          </p:cNvSpPr>
          <p:nvPr/>
        </p:nvSpPr>
        <p:spPr bwMode="auto">
          <a:xfrm>
            <a:off x="-34849" y="8354304"/>
            <a:ext cx="2102558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S14.</a:t>
            </a:r>
            <a:r>
              <a:rPr lang="ko-KR" altLang="en-US" sz="900" b="1" dirty="0">
                <a:ea typeface="GulimChe" pitchFamily="49" charset="-127"/>
              </a:rPr>
              <a:t>돌솥비빔밥</a:t>
            </a:r>
            <a:r>
              <a:rPr lang="en-US" altLang="ko-KR" sz="900" b="1" dirty="0">
                <a:ea typeface="GulimChe" pitchFamily="49" charset="-127"/>
              </a:rPr>
              <a:t>(DOLSOT) </a:t>
            </a:r>
            <a:r>
              <a:rPr lang="en-US" altLang="ko-KR" sz="900" dirty="0">
                <a:ea typeface="GulimChe" pitchFamily="49" charset="-127"/>
              </a:rPr>
              <a:t>S$14 (Mixed </a:t>
            </a:r>
            <a:r>
              <a:rPr lang="en-US" altLang="ko-KR" sz="900" dirty="0" err="1">
                <a:ea typeface="GulimChe" pitchFamily="49" charset="-127"/>
              </a:rPr>
              <a:t>Veg.rice</a:t>
            </a:r>
            <a:r>
              <a:rPr lang="en-US" altLang="ko-KR" sz="900" dirty="0">
                <a:ea typeface="GulimChe" pitchFamily="49" charset="-127"/>
              </a:rPr>
              <a:t> in Stone </a:t>
            </a:r>
            <a:r>
              <a:rPr lang="en-US" altLang="ko-KR" sz="900" dirty="0" smtClean="0">
                <a:ea typeface="GulimChe" pitchFamily="49" charset="-127"/>
              </a:rPr>
              <a:t>Pot)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9239" name="Rectangle 81"/>
          <p:cNvSpPr>
            <a:spLocks noChangeArrowheads="1"/>
          </p:cNvSpPr>
          <p:nvPr/>
        </p:nvSpPr>
        <p:spPr bwMode="auto">
          <a:xfrm>
            <a:off x="1729388" y="2339754"/>
            <a:ext cx="1768589" cy="33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S2.</a:t>
            </a:r>
            <a:r>
              <a:rPr lang="ko-KR" altLang="en-US" sz="900" b="1" dirty="0" err="1">
                <a:ea typeface="GulimChe" pitchFamily="49" charset="-127"/>
              </a:rPr>
              <a:t>뚝불고기</a:t>
            </a:r>
            <a:r>
              <a:rPr lang="en-US" altLang="ko-KR" sz="900" b="1" dirty="0">
                <a:ea typeface="GulimChe" pitchFamily="49" charset="-127"/>
              </a:rPr>
              <a:t>(DDUKBUL) </a:t>
            </a:r>
            <a:r>
              <a:rPr lang="en-US" altLang="ko-KR" sz="900" dirty="0">
                <a:ea typeface="GulimChe" pitchFamily="49" charset="-127"/>
              </a:rPr>
              <a:t>S$16</a:t>
            </a:r>
            <a:endParaRPr lang="en-US" altLang="ko-KR" sz="900" b="1" dirty="0">
              <a:ea typeface="GulimChe" pitchFamily="49" charset="-127"/>
            </a:endParaRP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(Beef </a:t>
            </a:r>
            <a:r>
              <a:rPr lang="en-US" altLang="ko-KR" sz="900" dirty="0" smtClean="0">
                <a:ea typeface="GulimChe" pitchFamily="49" charset="-127"/>
              </a:rPr>
              <a:t>in a Pot) 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9240" name="Rectangle 82"/>
          <p:cNvSpPr>
            <a:spLocks noChangeArrowheads="1"/>
          </p:cNvSpPr>
          <p:nvPr/>
        </p:nvSpPr>
        <p:spPr bwMode="auto">
          <a:xfrm>
            <a:off x="3544830" y="4237996"/>
            <a:ext cx="168437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S7.</a:t>
            </a:r>
            <a:r>
              <a:rPr lang="ko-KR" altLang="en-US" sz="900" b="1" dirty="0">
                <a:ea typeface="GulimChe" pitchFamily="49" charset="-127"/>
              </a:rPr>
              <a:t>김치찌개</a:t>
            </a:r>
            <a:r>
              <a:rPr lang="en-US" altLang="ko-KR" sz="900" b="1" dirty="0">
                <a:ea typeface="GulimChe" pitchFamily="49" charset="-127"/>
              </a:rPr>
              <a:t>(KIMCHI) </a:t>
            </a:r>
            <a:r>
              <a:rPr lang="en-US" altLang="ko-KR" sz="900" dirty="0">
                <a:ea typeface="GulimChe" pitchFamily="49" charset="-127"/>
              </a:rPr>
              <a:t>S$12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(Kimchi Soup)      Big S$14</a:t>
            </a:r>
          </a:p>
        </p:txBody>
      </p:sp>
      <p:sp>
        <p:nvSpPr>
          <p:cNvPr id="9241" name="Rectangle 83"/>
          <p:cNvSpPr>
            <a:spLocks noChangeArrowheads="1"/>
          </p:cNvSpPr>
          <p:nvPr/>
        </p:nvSpPr>
        <p:spPr bwMode="auto">
          <a:xfrm>
            <a:off x="3429727" y="2339752"/>
            <a:ext cx="174100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1" tIns="42031" rIns="84061" bIns="42031"/>
          <a:lstStyle/>
          <a:p>
            <a:pPr algn="l">
              <a:spcBef>
                <a:spcPct val="20000"/>
              </a:spcBef>
            </a:pPr>
            <a:r>
              <a:rPr lang="en-US" altLang="ko-KR" sz="900" b="1">
                <a:ea typeface="GulimChe" pitchFamily="49" charset="-127"/>
              </a:rPr>
              <a:t>S3.</a:t>
            </a:r>
            <a:r>
              <a:rPr lang="ko-KR" altLang="en-US" sz="900" b="1">
                <a:ea typeface="GulimChe" pitchFamily="49" charset="-127"/>
              </a:rPr>
              <a:t>갈비탕</a:t>
            </a:r>
            <a:r>
              <a:rPr lang="en-US" altLang="ko-KR" sz="900" b="1">
                <a:ea typeface="GulimChe" pitchFamily="49" charset="-127"/>
              </a:rPr>
              <a:t>(GALBITANG)</a:t>
            </a:r>
            <a:r>
              <a:rPr lang="en-US" altLang="ko-KR" sz="900">
                <a:ea typeface="GulimChe" pitchFamily="49" charset="-127"/>
              </a:rPr>
              <a:t>S$15</a:t>
            </a:r>
          </a:p>
          <a:p>
            <a:pPr algn="l">
              <a:spcBef>
                <a:spcPct val="20000"/>
              </a:spcBef>
            </a:pPr>
            <a:r>
              <a:rPr lang="en-US" altLang="ko-KR" sz="900">
                <a:ea typeface="GulimChe" pitchFamily="49" charset="-127"/>
              </a:rPr>
              <a:t>(Clear</a:t>
            </a:r>
            <a:r>
              <a:rPr lang="en-US" altLang="ko-KR" sz="900" b="1">
                <a:ea typeface="GulimChe" pitchFamily="49" charset="-127"/>
              </a:rPr>
              <a:t> </a:t>
            </a:r>
            <a:r>
              <a:rPr lang="en-US" altLang="ko-KR" sz="900">
                <a:ea typeface="GulimChe" pitchFamily="49" charset="-127"/>
              </a:rPr>
              <a:t>Beef-rib Soup) </a:t>
            </a:r>
          </a:p>
        </p:txBody>
      </p:sp>
      <p:sp>
        <p:nvSpPr>
          <p:cNvPr id="9242" name="Rectangle 85"/>
          <p:cNvSpPr>
            <a:spLocks noChangeArrowheads="1"/>
          </p:cNvSpPr>
          <p:nvPr/>
        </p:nvSpPr>
        <p:spPr bwMode="auto">
          <a:xfrm>
            <a:off x="3572352" y="6082890"/>
            <a:ext cx="1584840" cy="5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S11.</a:t>
            </a:r>
            <a:r>
              <a:rPr lang="ko-KR" altLang="en-US" sz="900" b="1" dirty="0" smtClean="0">
                <a:ea typeface="GulimChe" pitchFamily="49" charset="-127"/>
              </a:rPr>
              <a:t>순두부찌개</a:t>
            </a:r>
            <a:endParaRPr lang="en-US" altLang="ko-KR" sz="900" b="1" dirty="0" smtClean="0">
              <a:ea typeface="GulimChe" pitchFamily="49" charset="-127"/>
            </a:endParaRPr>
          </a:p>
          <a:p>
            <a:pPr algn="l">
              <a:spcBef>
                <a:spcPct val="20000"/>
              </a:spcBef>
            </a:pPr>
            <a:r>
              <a:rPr lang="en-US" altLang="ko-KR" sz="900" b="1" dirty="0" smtClean="0">
                <a:ea typeface="GulimChe" pitchFamily="49" charset="-127"/>
              </a:rPr>
              <a:t>(</a:t>
            </a:r>
            <a:r>
              <a:rPr lang="en-US" altLang="ko-KR" sz="900" b="1" dirty="0">
                <a:ea typeface="GulimChe" pitchFamily="49" charset="-127"/>
              </a:rPr>
              <a:t>SOONDUBU) </a:t>
            </a:r>
            <a:r>
              <a:rPr lang="en-US" altLang="ko-KR" sz="900" dirty="0" smtClean="0">
                <a:ea typeface="GulimChe" pitchFamily="49" charset="-127"/>
              </a:rPr>
              <a:t>S$12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</a:t>
            </a:r>
            <a:r>
              <a:rPr lang="en-US" altLang="ko-KR" sz="900" dirty="0">
                <a:ea typeface="GulimChe" pitchFamily="49" charset="-127"/>
              </a:rPr>
              <a:t>Spicy </a:t>
            </a:r>
            <a:r>
              <a:rPr lang="en-US" altLang="ko-KR" sz="900" dirty="0" smtClean="0">
                <a:ea typeface="GulimChe" pitchFamily="49" charset="-127"/>
              </a:rPr>
              <a:t>Soft Tofu Soup</a:t>
            </a:r>
            <a:r>
              <a:rPr lang="en-US" altLang="ko-KR" sz="900" dirty="0">
                <a:ea typeface="GulimChe" pitchFamily="49" charset="-127"/>
              </a:rPr>
              <a:t>)</a:t>
            </a:r>
          </a:p>
        </p:txBody>
      </p:sp>
      <p:sp>
        <p:nvSpPr>
          <p:cNvPr id="9243" name="Rectangle 88"/>
          <p:cNvSpPr>
            <a:spLocks noChangeArrowheads="1"/>
          </p:cNvSpPr>
          <p:nvPr/>
        </p:nvSpPr>
        <p:spPr bwMode="auto">
          <a:xfrm>
            <a:off x="3" y="2339752"/>
            <a:ext cx="1864423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S1.</a:t>
            </a:r>
            <a:r>
              <a:rPr lang="ko-KR" altLang="en-US" sz="900" b="1" dirty="0">
                <a:ea typeface="GulimChe" pitchFamily="49" charset="-127"/>
              </a:rPr>
              <a:t>삼계탕</a:t>
            </a:r>
            <a:r>
              <a:rPr lang="en-US" altLang="ko-KR" sz="900" b="1" dirty="0">
                <a:ea typeface="GulimChe" pitchFamily="49" charset="-127"/>
              </a:rPr>
              <a:t>(SAMGETANG) </a:t>
            </a:r>
            <a:r>
              <a:rPr lang="en-US" altLang="ko-KR" sz="900" dirty="0" smtClean="0">
                <a:ea typeface="GulimChe" pitchFamily="49" charset="-127"/>
              </a:rPr>
              <a:t>S$23</a:t>
            </a:r>
            <a:endParaRPr lang="en-US" altLang="ko-KR" sz="900" dirty="0">
              <a:ea typeface="GulimChe" pitchFamily="49" charset="-127"/>
            </a:endParaRP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(Korean Ginseng Chicken Soup)</a:t>
            </a:r>
          </a:p>
        </p:txBody>
      </p:sp>
      <p:sp>
        <p:nvSpPr>
          <p:cNvPr id="9244" name="Rectangle 89"/>
          <p:cNvSpPr>
            <a:spLocks noChangeArrowheads="1"/>
          </p:cNvSpPr>
          <p:nvPr/>
        </p:nvSpPr>
        <p:spPr bwMode="auto">
          <a:xfrm>
            <a:off x="-99392" y="4240804"/>
            <a:ext cx="2027051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84" tIns="42040" rIns="84084" bIns="42040"/>
          <a:lstStyle/>
          <a:p>
            <a:pPr defTabSz="898929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 S5.</a:t>
            </a:r>
            <a:r>
              <a:rPr lang="ko-KR" altLang="ko-KR" sz="900" b="1" dirty="0">
                <a:ea typeface="GulimChe" pitchFamily="49" charset="-127"/>
              </a:rPr>
              <a:t>닭개장</a:t>
            </a:r>
            <a:r>
              <a:rPr lang="en-US" altLang="ko-KR" sz="900" b="1" dirty="0">
                <a:ea typeface="GulimChe" pitchFamily="49" charset="-127"/>
              </a:rPr>
              <a:t>(DAKGAEJANG) </a:t>
            </a:r>
            <a:r>
              <a:rPr lang="en-US" altLang="ko-KR" sz="900" dirty="0">
                <a:ea typeface="GulimChe" pitchFamily="49" charset="-127"/>
              </a:rPr>
              <a:t>S$15</a:t>
            </a:r>
          </a:p>
          <a:p>
            <a:pPr defTabSz="898929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 (Spicy Chicken Soup)</a:t>
            </a:r>
          </a:p>
        </p:txBody>
      </p:sp>
      <p:pic>
        <p:nvPicPr>
          <p:cNvPr id="9245" name="Picture 70" descr="물냉2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6992" y="6660232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72" descr="Somyun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72816" y="6660232"/>
            <a:ext cx="16466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74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5184" y="6660232"/>
            <a:ext cx="255560" cy="3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9" name="Rectangle 84"/>
          <p:cNvSpPr>
            <a:spLocks noChangeArrowheads="1"/>
          </p:cNvSpPr>
          <p:nvPr/>
        </p:nvSpPr>
        <p:spPr bwMode="auto">
          <a:xfrm>
            <a:off x="5086509" y="8028384"/>
            <a:ext cx="1846998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N3.</a:t>
            </a:r>
            <a:r>
              <a:rPr lang="ko-KR" altLang="en-US" sz="900" b="1" dirty="0">
                <a:ea typeface="GulimChe" pitchFamily="49" charset="-127"/>
              </a:rPr>
              <a:t>비빔냉면</a:t>
            </a:r>
            <a:r>
              <a:rPr lang="en-US" altLang="ko-KR" sz="900" b="1" dirty="0">
                <a:ea typeface="GulimChe" pitchFamily="49" charset="-127"/>
              </a:rPr>
              <a:t>(BINAENG)</a:t>
            </a:r>
            <a:r>
              <a:rPr lang="en-US" altLang="ko-KR" sz="900" dirty="0">
                <a:ea typeface="GulimChe" pitchFamily="49" charset="-127"/>
              </a:rPr>
              <a:t> S$12</a:t>
            </a:r>
          </a:p>
          <a:p>
            <a:pPr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</a:t>
            </a:r>
            <a:r>
              <a:rPr lang="en-US" altLang="ko-KR" sz="900" dirty="0"/>
              <a:t>Spicy </a:t>
            </a:r>
            <a:r>
              <a:rPr lang="en-US" altLang="ko-KR" sz="900" dirty="0" err="1"/>
              <a:t>Miixed</a:t>
            </a:r>
            <a:r>
              <a:rPr lang="en-US" altLang="ko-KR" sz="900" dirty="0"/>
              <a:t>  </a:t>
            </a:r>
            <a:r>
              <a:rPr lang="en-US" altLang="ko-KR" sz="900" dirty="0" smtClean="0"/>
              <a:t>Noodle</a:t>
            </a:r>
            <a:r>
              <a:rPr lang="en-US" altLang="ko-KR" sz="900" dirty="0" smtClean="0">
                <a:ea typeface="GulimChe" pitchFamily="49" charset="-127"/>
              </a:rPr>
              <a:t>) </a:t>
            </a:r>
            <a:endParaRPr lang="en-US" altLang="ko-KR" sz="900" dirty="0">
              <a:ea typeface="GulimChe" pitchFamily="49" charset="-127"/>
            </a:endParaRPr>
          </a:p>
        </p:txBody>
      </p:sp>
      <p:sp>
        <p:nvSpPr>
          <p:cNvPr id="9250" name="Rectangle 86"/>
          <p:cNvSpPr>
            <a:spLocks noChangeArrowheads="1"/>
          </p:cNvSpPr>
          <p:nvPr/>
        </p:nvSpPr>
        <p:spPr bwMode="auto">
          <a:xfrm>
            <a:off x="1656783" y="8028384"/>
            <a:ext cx="184845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N1.</a:t>
            </a:r>
            <a:r>
              <a:rPr lang="ko-KR" altLang="en-US" sz="900" b="1" dirty="0">
                <a:ea typeface="GulimChe" pitchFamily="49" charset="-127"/>
              </a:rPr>
              <a:t>잔치국수</a:t>
            </a:r>
            <a:r>
              <a:rPr lang="en-US" altLang="ko-KR" sz="900" b="1" dirty="0">
                <a:ea typeface="GulimChe" pitchFamily="49" charset="-127"/>
              </a:rPr>
              <a:t>(SOMYUN) </a:t>
            </a:r>
            <a:r>
              <a:rPr lang="en-US" altLang="ko-KR" sz="900" dirty="0">
                <a:ea typeface="GulimChe" pitchFamily="49" charset="-127"/>
              </a:rPr>
              <a:t>S$12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(Noodle with Clear Soup) </a:t>
            </a:r>
          </a:p>
        </p:txBody>
      </p:sp>
      <p:sp>
        <p:nvSpPr>
          <p:cNvPr id="9251" name="Rectangle 87"/>
          <p:cNvSpPr>
            <a:spLocks noChangeArrowheads="1"/>
          </p:cNvSpPr>
          <p:nvPr/>
        </p:nvSpPr>
        <p:spPr bwMode="auto">
          <a:xfrm>
            <a:off x="3352769" y="8028384"/>
            <a:ext cx="1876040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N2.</a:t>
            </a:r>
            <a:r>
              <a:rPr lang="ko-KR" altLang="en-US" sz="900" b="1" dirty="0">
                <a:ea typeface="GulimChe" pitchFamily="49" charset="-127"/>
              </a:rPr>
              <a:t>물냉면</a:t>
            </a:r>
            <a:r>
              <a:rPr lang="en-US" altLang="ko-KR" sz="900" b="1" dirty="0">
                <a:ea typeface="GulimChe" pitchFamily="49" charset="-127"/>
              </a:rPr>
              <a:t>(MULNAENG) </a:t>
            </a:r>
            <a:r>
              <a:rPr lang="en-US" altLang="ko-KR" sz="900" dirty="0">
                <a:ea typeface="GulimChe" pitchFamily="49" charset="-127"/>
              </a:rPr>
              <a:t>S$12</a:t>
            </a:r>
          </a:p>
          <a:p>
            <a:pPr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(</a:t>
            </a:r>
            <a:r>
              <a:rPr lang="en-US" altLang="ko-KR" sz="900" dirty="0"/>
              <a:t>Chilled </a:t>
            </a:r>
            <a:r>
              <a:rPr lang="en-US" altLang="ko-KR" sz="900" dirty="0">
                <a:cs typeface="Arial" pitchFamily="34" charset="0"/>
              </a:rPr>
              <a:t>Noodle </a:t>
            </a:r>
            <a:r>
              <a:rPr lang="en-US" altLang="ko-KR" sz="900" dirty="0" smtClean="0">
                <a:cs typeface="Arial" pitchFamily="34" charset="0"/>
              </a:rPr>
              <a:t>soup</a:t>
            </a:r>
            <a:r>
              <a:rPr lang="en-US" altLang="ko-KR" sz="900" dirty="0" smtClean="0">
                <a:ea typeface="GulimChe" pitchFamily="49" charset="-127"/>
              </a:rPr>
              <a:t>) </a:t>
            </a:r>
            <a:endParaRPr lang="en-US" altLang="ko-KR" sz="900" dirty="0">
              <a:ea typeface="GulimChe" pitchFamily="49" charset="-127"/>
            </a:endParaRPr>
          </a:p>
        </p:txBody>
      </p:sp>
      <p:pic>
        <p:nvPicPr>
          <p:cNvPr id="9252" name="Picture 45" descr="Honghabtang.bmp"/>
          <p:cNvPicPr preferRelativeResize="0">
            <a:picLocks/>
          </p:cNvPicPr>
          <p:nvPr/>
        </p:nvPicPr>
        <p:blipFill>
          <a:blip r:embed="rId17" cstate="print">
            <a:lum bright="14000"/>
          </a:blip>
          <a:srcRect/>
          <a:stretch>
            <a:fillRect/>
          </a:stretch>
        </p:blipFill>
        <p:spPr bwMode="auto">
          <a:xfrm>
            <a:off x="1772816" y="2843808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46" descr="Gaerantang.jpg"/>
          <p:cNvPicPr preferRelativeResize="0"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94751" y="2860158"/>
            <a:ext cx="1646617" cy="135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47" descr="danjang2.jpg"/>
          <p:cNvPicPr preferRelativeResize="0"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72816" y="4716016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6" name="Rectangle 83"/>
          <p:cNvSpPr>
            <a:spLocks noChangeArrowheads="1"/>
          </p:cNvSpPr>
          <p:nvPr/>
        </p:nvSpPr>
        <p:spPr bwMode="auto">
          <a:xfrm>
            <a:off x="1681862" y="4240804"/>
            <a:ext cx="1963162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1" tIns="42031" rIns="84061" bIns="42031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S6.</a:t>
            </a:r>
            <a:r>
              <a:rPr lang="ko-KR" altLang="en-US" sz="900" b="1" dirty="0">
                <a:ea typeface="GulimChe" pitchFamily="49" charset="-127"/>
              </a:rPr>
              <a:t>홍합탕</a:t>
            </a:r>
            <a:r>
              <a:rPr lang="en-US" altLang="ko-KR" sz="900" b="1" dirty="0">
                <a:ea typeface="GulimChe" pitchFamily="49" charset="-127"/>
              </a:rPr>
              <a:t>(HONGHABTANG)</a:t>
            </a:r>
            <a:r>
              <a:rPr lang="en-US" altLang="ko-KR" sz="900" dirty="0">
                <a:ea typeface="GulimChe" pitchFamily="49" charset="-127"/>
              </a:rPr>
              <a:t>S$25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(Clear</a:t>
            </a:r>
            <a:r>
              <a:rPr lang="en-US" altLang="ko-KR" sz="900" b="1" dirty="0">
                <a:ea typeface="GulimChe" pitchFamily="49" charset="-127"/>
              </a:rPr>
              <a:t> </a:t>
            </a:r>
            <a:r>
              <a:rPr lang="en-US" altLang="ko-KR" sz="900" dirty="0">
                <a:ea typeface="GulimChe" pitchFamily="49" charset="-127"/>
              </a:rPr>
              <a:t>Mussel Soup) </a:t>
            </a:r>
          </a:p>
        </p:txBody>
      </p:sp>
      <p:sp>
        <p:nvSpPr>
          <p:cNvPr id="9257" name="Rectangle 83"/>
          <p:cNvSpPr>
            <a:spLocks noChangeArrowheads="1"/>
          </p:cNvSpPr>
          <p:nvPr/>
        </p:nvSpPr>
        <p:spPr bwMode="auto">
          <a:xfrm>
            <a:off x="5029876" y="4240804"/>
            <a:ext cx="2005272" cy="3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1" tIns="42031" rIns="84061" bIns="42031"/>
          <a:lstStyle/>
          <a:p>
            <a:pPr algn="l">
              <a:spcBef>
                <a:spcPct val="20000"/>
              </a:spcBef>
            </a:pPr>
            <a:r>
              <a:rPr lang="en-US" altLang="ko-KR" sz="900" dirty="0">
                <a:ea typeface="GulimChe" pitchFamily="49" charset="-127"/>
              </a:rPr>
              <a:t> </a:t>
            </a:r>
            <a:r>
              <a:rPr lang="en-US" altLang="ko-KR" sz="900" b="1" dirty="0">
                <a:ea typeface="GulimChe" pitchFamily="49" charset="-127"/>
              </a:rPr>
              <a:t>S8.</a:t>
            </a:r>
            <a:r>
              <a:rPr lang="ko-KR" altLang="en-US" sz="900" b="1" dirty="0">
                <a:ea typeface="GulimChe" pitchFamily="49" charset="-127"/>
              </a:rPr>
              <a:t>계란탕</a:t>
            </a:r>
            <a:r>
              <a:rPr lang="en-US" altLang="ko-KR" sz="900" b="1" dirty="0">
                <a:ea typeface="GulimChe" pitchFamily="49" charset="-127"/>
              </a:rPr>
              <a:t>(GAERANTANG) </a:t>
            </a:r>
            <a:r>
              <a:rPr lang="en-US" altLang="ko-KR" sz="900" dirty="0">
                <a:ea typeface="GulimChe" pitchFamily="49" charset="-127"/>
              </a:rPr>
              <a:t>S$10</a:t>
            </a:r>
          </a:p>
          <a:p>
            <a:pPr algn="l">
              <a:spcBef>
                <a:spcPct val="20000"/>
              </a:spcBef>
            </a:pPr>
            <a:r>
              <a:rPr lang="en-US" altLang="ko-KR" sz="900" dirty="0" smtClean="0">
                <a:ea typeface="GulimChe" pitchFamily="49" charset="-127"/>
              </a:rPr>
              <a:t>    (Boiled </a:t>
            </a:r>
            <a:r>
              <a:rPr lang="en-US" altLang="ko-KR" sz="900" dirty="0">
                <a:ea typeface="GulimChe" pitchFamily="49" charset="-127"/>
              </a:rPr>
              <a:t>Egg) </a:t>
            </a:r>
          </a:p>
        </p:txBody>
      </p:sp>
      <p:sp>
        <p:nvSpPr>
          <p:cNvPr id="9258" name="Rectangle 77"/>
          <p:cNvSpPr>
            <a:spLocks noChangeArrowheads="1"/>
          </p:cNvSpPr>
          <p:nvPr/>
        </p:nvSpPr>
        <p:spPr bwMode="auto">
          <a:xfrm>
            <a:off x="1731699" y="6082888"/>
            <a:ext cx="184131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S10.</a:t>
            </a:r>
            <a:r>
              <a:rPr lang="ko-KR" altLang="en-US" sz="900" b="1" dirty="0">
                <a:ea typeface="GulimChe" pitchFamily="49" charset="-127"/>
              </a:rPr>
              <a:t> </a:t>
            </a:r>
            <a:r>
              <a:rPr lang="ko-KR" altLang="en-US" sz="900" b="1" dirty="0" smtClean="0">
                <a:ea typeface="GulimChe" pitchFamily="49" charset="-127"/>
              </a:rPr>
              <a:t>해물된장찌개</a:t>
            </a:r>
            <a:endParaRPr lang="en-US" altLang="ko-KR" sz="900" b="1" dirty="0">
              <a:ea typeface="GulimChe" pitchFamily="49" charset="-127"/>
            </a:endParaRPr>
          </a:p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(HAMULDAENJANG) </a:t>
            </a:r>
            <a:r>
              <a:rPr lang="en-US" altLang="ko-KR" sz="900" dirty="0">
                <a:ea typeface="GulimChe" pitchFamily="49" charset="-127"/>
              </a:rPr>
              <a:t>S$16 (</a:t>
            </a:r>
            <a:r>
              <a:rPr lang="en-US" altLang="ko-KR" sz="900" dirty="0" smtClean="0">
                <a:ea typeface="GulimChe" pitchFamily="49" charset="-127"/>
              </a:rPr>
              <a:t>Seafood Soya Bean </a:t>
            </a:r>
            <a:r>
              <a:rPr lang="en-US" altLang="ko-KR" sz="900" dirty="0">
                <a:ea typeface="GulimChe" pitchFamily="49" charset="-127"/>
              </a:rPr>
              <a:t>Paste Soup) </a:t>
            </a:r>
            <a:endParaRPr lang="en-US" altLang="ko-KR" sz="900" b="1" dirty="0">
              <a:ea typeface="GulimChe" pitchFamily="49" charset="-127"/>
            </a:endParaRPr>
          </a:p>
        </p:txBody>
      </p:sp>
      <p:pic>
        <p:nvPicPr>
          <p:cNvPr id="9259" name="Picture 63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632" y="2843808"/>
            <a:ext cx="257011" cy="3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5170731" y="6074460"/>
            <a:ext cx="1796177" cy="5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72" tIns="42035" rIns="84072" bIns="42035"/>
          <a:lstStyle/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S12.</a:t>
            </a:r>
            <a:r>
              <a:rPr lang="ko-KR" altLang="en-US" sz="900" b="1" dirty="0">
                <a:ea typeface="GulimChe" pitchFamily="49" charset="-127"/>
              </a:rPr>
              <a:t> 해물순두부찌개</a:t>
            </a:r>
            <a:endParaRPr lang="en-US" altLang="ko-KR" sz="900" b="1" dirty="0">
              <a:ea typeface="GulimChe" pitchFamily="49" charset="-127"/>
            </a:endParaRPr>
          </a:p>
          <a:p>
            <a:pPr algn="l">
              <a:spcBef>
                <a:spcPct val="20000"/>
              </a:spcBef>
            </a:pPr>
            <a:r>
              <a:rPr lang="en-US" altLang="ko-KR" sz="900" b="1" dirty="0">
                <a:ea typeface="GulimChe" pitchFamily="49" charset="-127"/>
              </a:rPr>
              <a:t>(HAMULSOONDUBU) </a:t>
            </a:r>
            <a:r>
              <a:rPr lang="en-US" altLang="ko-KR" sz="900" dirty="0">
                <a:ea typeface="GulimChe" pitchFamily="49" charset="-127"/>
              </a:rPr>
              <a:t>S$16 (Seafood </a:t>
            </a:r>
            <a:r>
              <a:rPr lang="en-US" altLang="ko-KR" sz="900" dirty="0" smtClean="0">
                <a:ea typeface="GulimChe" pitchFamily="49" charset="-127"/>
              </a:rPr>
              <a:t>Soft </a:t>
            </a:r>
            <a:r>
              <a:rPr lang="en-US" altLang="ko-KR" sz="900" dirty="0">
                <a:ea typeface="GulimChe" pitchFamily="49" charset="-127"/>
              </a:rPr>
              <a:t>Tofu Soup) </a:t>
            </a:r>
            <a:endParaRPr lang="en-US" altLang="ko-KR" sz="900" b="1" dirty="0">
              <a:ea typeface="GulimChe" pitchFamily="49" charset="-127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16632" y="8748464"/>
            <a:ext cx="6624736" cy="395536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5037" tIns="0" rIns="85037" bIns="180000" anchor="ctr"/>
          <a:lstStyle/>
          <a:p>
            <a:pPr algn="just" latinLnBrk="1">
              <a:lnSpc>
                <a:spcPct val="120000"/>
              </a:lnSpc>
            </a:pPr>
            <a:endParaRPr kumimoji="1" lang="en-US" altLang="ko-KR" sz="1050" b="1" dirty="0" smtClean="0">
              <a:ea typeface="굴림" pitchFamily="50" charset="-127"/>
            </a:endParaRPr>
          </a:p>
          <a:p>
            <a:pPr algn="just"/>
            <a:r>
              <a:rPr kumimoji="1" lang="en-US" altLang="ko-KR" sz="1050" b="1" dirty="0" smtClean="0">
                <a:ea typeface="굴림" pitchFamily="50" charset="-127"/>
              </a:rPr>
              <a:t>*Additional charges : Rice S$2 (A soup comes with a rice except for S1,S8) Add noodle (N2,3) S$6 </a:t>
            </a:r>
          </a:p>
          <a:p>
            <a:pPr algn="just"/>
            <a:r>
              <a:rPr kumimoji="1" lang="en-US" altLang="ko-KR" sz="1050" b="1" dirty="0" smtClean="0">
                <a:ea typeface="굴림" pitchFamily="50" charset="-127"/>
              </a:rPr>
              <a:t>* Side dish charges : S$1 for round plate, S$2 for oval plate side dishes (The first set is FREE</a:t>
            </a:r>
            <a:endParaRPr kumimoji="1" lang="en-US" altLang="ko-KR" sz="1050" b="1" dirty="0">
              <a:ea typeface="굴림" pitchFamily="50" charset="-127"/>
            </a:endParaRPr>
          </a:p>
        </p:txBody>
      </p:sp>
      <p:pic>
        <p:nvPicPr>
          <p:cNvPr id="48" name="Picture 184" descr="jushinjung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92896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Picture 22" descr="Chicken soup"/>
          <p:cNvPicPr preferRelativeResize="0"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6199" y="899592"/>
            <a:ext cx="1646617" cy="135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0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st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10780" y="2953644"/>
            <a:ext cx="5506147" cy="16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60648" y="863578"/>
            <a:ext cx="6203128" cy="513745"/>
          </a:xfrm>
          <a:prstGeom prst="rect">
            <a:avLst/>
          </a:prstGeom>
        </p:spPr>
        <p:txBody>
          <a:bodyPr lIns="82057" tIns="41028" rIns="82057" bIns="41028">
            <a:spAutoFit/>
          </a:bodyPr>
          <a:lstStyle/>
          <a:p>
            <a:pPr indent="313415" algn="ctr">
              <a:defRPr/>
            </a:pP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센스L"/>
                <a:cs typeface="굴림" pitchFamily="34" charset="-127"/>
              </a:rPr>
              <a:t>Korean Traditional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센스L"/>
                <a:cs typeface="굴림" pitchFamily="34" charset="-127"/>
              </a:rPr>
              <a:t>Wine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센스L"/>
                <a:cs typeface="굴림" pitchFamily="34" charset="-127"/>
              </a:rPr>
              <a:t>50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센스L"/>
                <a:cs typeface="굴림" pitchFamily="34" charset="-127"/>
              </a:rPr>
              <a:t>% discount</a:t>
            </a:r>
            <a:endParaRPr lang="en-US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HY센스L"/>
              <a:cs typeface="Vrinda" pitchFamily="2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4525" y="1272741"/>
            <a:ext cx="6272827" cy="6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97" tIns="36297" rIns="72597" bIns="36297">
            <a:spAutoFit/>
          </a:bodyPr>
          <a:lstStyle/>
          <a:p>
            <a:pPr indent="313415" algn="ctr"/>
            <a:r>
              <a:rPr lang="en-US" altLang="ko-KR" b="1" dirty="0">
                <a:solidFill>
                  <a:srgbClr val="000000"/>
                </a:solidFill>
                <a:latin typeface="Monotype Corsiva" pitchFamily="66" charset="0"/>
                <a:ea typeface="HY센스L"/>
                <a:cs typeface="Vrinda" pitchFamily="2" charset="0"/>
              </a:rPr>
              <a:t>(Including all Beers)</a:t>
            </a:r>
            <a:endParaRPr lang="en-US" altLang="ko-KR" b="1" dirty="0">
              <a:ea typeface="Gulim" pitchFamily="34" charset="-127"/>
              <a:cs typeface="Vrinda" pitchFamily="2" charset="0"/>
            </a:endParaRPr>
          </a:p>
          <a:p>
            <a:pPr indent="313415" algn="ctr"/>
            <a:r>
              <a:rPr lang="en-US" altLang="ko-KR" b="1" dirty="0">
                <a:solidFill>
                  <a:srgbClr val="000000"/>
                </a:solidFill>
                <a:latin typeface="HY센스L"/>
                <a:ea typeface="Gulim" pitchFamily="34" charset="-127"/>
                <a:cs typeface="Vrinda" pitchFamily="2" charset="0"/>
              </a:rPr>
              <a:t>♧ </a:t>
            </a:r>
            <a:r>
              <a:rPr lang="en-US" altLang="ko-KR" b="1" dirty="0">
                <a:solidFill>
                  <a:srgbClr val="000000"/>
                </a:solidFill>
                <a:latin typeface="Monotype Corsiva" pitchFamily="66" charset="0"/>
                <a:ea typeface="HY센스L"/>
                <a:cs typeface="Gulim" pitchFamily="34" charset="-127"/>
              </a:rPr>
              <a:t>Except on Public Holiday </a:t>
            </a:r>
            <a:r>
              <a:rPr lang="en-US" altLang="ko-KR" b="1" dirty="0">
                <a:solidFill>
                  <a:srgbClr val="000000"/>
                </a:solidFill>
                <a:latin typeface="Monotype Corsiva" pitchFamily="66" charset="0"/>
                <a:ea typeface="HY센스L"/>
                <a:cs typeface="Times New Roman" pitchFamily="18" charset="0"/>
              </a:rPr>
              <a:t>Eve</a:t>
            </a:r>
            <a:r>
              <a:rPr lang="en-US" altLang="ko-KR" b="1" dirty="0">
                <a:solidFill>
                  <a:srgbClr val="000000"/>
                </a:solidFill>
                <a:latin typeface="Monotype Corsiva" pitchFamily="66" charset="0"/>
                <a:ea typeface="HY센스L"/>
                <a:cs typeface="Gulim" pitchFamily="34" charset="-127"/>
              </a:rPr>
              <a:t> &amp; Public Holiday</a:t>
            </a:r>
            <a:endParaRPr lang="en-US" altLang="ko-KR" b="1" dirty="0">
              <a:ea typeface="Gulim" pitchFamily="34" charset="-127"/>
            </a:endParaRP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260648" y="2298388"/>
            <a:ext cx="6272827" cy="47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597" tIns="36297" rIns="72597" bIns="36297" anchor="ctr">
            <a:spAutoFit/>
          </a:bodyPr>
          <a:lstStyle/>
          <a:p>
            <a:pPr indent="374672" algn="ctr"/>
            <a:r>
              <a:rPr lang="en-US" altLang="ko-KR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(</a:t>
            </a:r>
            <a:r>
              <a:rPr lang="ko-KR" altLang="en-US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맥주도 할인됩니다</a:t>
            </a:r>
            <a:r>
              <a:rPr lang="en-US" altLang="ko-KR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)</a:t>
            </a:r>
          </a:p>
          <a:p>
            <a:pPr indent="374672" algn="ctr"/>
            <a:r>
              <a:rPr lang="en-US" altLang="ko-KR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♧ </a:t>
            </a:r>
            <a:r>
              <a:rPr lang="ko-KR" altLang="en-US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단</a:t>
            </a:r>
            <a:r>
              <a:rPr lang="en-US" altLang="ko-KR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, </a:t>
            </a:r>
            <a:r>
              <a:rPr lang="ko-KR" altLang="en-US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공휴일  전날 그리고</a:t>
            </a:r>
            <a:r>
              <a:rPr lang="en-US" altLang="ko-KR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 </a:t>
            </a:r>
            <a:r>
              <a:rPr lang="ko-KR" altLang="en-US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공휴일은 제외합니다</a:t>
            </a:r>
            <a:r>
              <a:rPr lang="en-US" altLang="ko-KR" sz="13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Gulim" pitchFamily="34" charset="-127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746" y="1823892"/>
            <a:ext cx="6203128" cy="452189"/>
          </a:xfrm>
          <a:prstGeom prst="rect">
            <a:avLst/>
          </a:prstGeom>
          <a:noFill/>
        </p:spPr>
        <p:txBody>
          <a:bodyPr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ms-MY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한국 전통</a:t>
            </a:r>
            <a:r>
              <a:rPr lang="ko-KR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주 </a:t>
            </a:r>
            <a:r>
              <a:rPr lang="en-US" sz="24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50% </a:t>
            </a:r>
            <a:r>
              <a:rPr lang="ko-KR" altLang="en-US" sz="24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할인</a:t>
            </a:r>
            <a:r>
              <a:rPr lang="ms-MY" altLang="ko-KR" sz="13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*</a:t>
            </a:r>
            <a:r>
              <a:rPr lang="ko-KR" altLang="ms-MY" sz="13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처음처럼</a:t>
            </a:r>
            <a:r>
              <a:rPr lang="ms-MY" altLang="ko-KR" sz="13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,</a:t>
            </a:r>
            <a:r>
              <a:rPr lang="ko-KR" altLang="ms-MY" sz="13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Tahoma" pitchFamily="34" charset="0"/>
              </a:rPr>
              <a:t>참이슬 제외</a:t>
            </a:r>
            <a:endParaRPr lang="en-US" sz="1300" b="1" spc="4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83" y="3347864"/>
            <a:ext cx="2997017" cy="975409"/>
          </a:xfrm>
          <a:prstGeom prst="rect">
            <a:avLst/>
          </a:prstGeom>
          <a:noFill/>
          <a:ln>
            <a:noFill/>
          </a:ln>
        </p:spPr>
        <p:txBody>
          <a:bodyPr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ms-MY" sz="2900" b="1" spc="44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Happy </a:t>
            </a:r>
          </a:p>
          <a:p>
            <a:pPr algn="ctr">
              <a:defRPr/>
            </a:pPr>
            <a:r>
              <a:rPr lang="ms-MY" sz="2900" b="1" spc="44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Tuesday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55632" y="3419872"/>
            <a:ext cx="2090943" cy="8123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WEST</a:t>
            </a:r>
            <a:endParaRPr lang="en-US" sz="2900" b="1" spc="44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16" descr="West.jpg"/>
          <p:cNvPicPr preferRelativeResize="0">
            <a:picLocks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10776" y="4841728"/>
            <a:ext cx="5505598" cy="16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32656" y="5180767"/>
            <a:ext cx="3206110" cy="975409"/>
          </a:xfrm>
          <a:prstGeom prst="rect">
            <a:avLst/>
          </a:prstGeom>
          <a:noFill/>
          <a:ln>
            <a:noFill/>
          </a:ln>
        </p:spPr>
        <p:txBody>
          <a:bodyPr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ms-MY" sz="2900" b="1" spc="44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Happy </a:t>
            </a:r>
          </a:p>
          <a:p>
            <a:pPr algn="ctr">
              <a:defRPr/>
            </a:pPr>
            <a:r>
              <a:rPr lang="ms-MY" sz="2900" b="1" spc="44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Wednesday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56287" y="5381179"/>
            <a:ext cx="2090943" cy="812363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EAST</a:t>
            </a:r>
          </a:p>
        </p:txBody>
      </p:sp>
      <p:pic>
        <p:nvPicPr>
          <p:cNvPr id="20" name="Picture 19" descr="West.jpg"/>
          <p:cNvPicPr preferRelativeResize="0">
            <a:picLocks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92696" y="6729812"/>
            <a:ext cx="5544616" cy="16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outerShdw blurRad="50800" dist="50800" dir="5400000" algn="ctr" rotWithShape="0">
              <a:schemeClr val="bg1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32656" y="7164288"/>
            <a:ext cx="3206110" cy="975409"/>
          </a:xfrm>
          <a:prstGeom prst="rect">
            <a:avLst/>
          </a:prstGeom>
          <a:noFill/>
          <a:ln>
            <a:noFill/>
          </a:ln>
        </p:spPr>
        <p:txBody>
          <a:bodyPr lIns="82057" tIns="41028" rIns="82057" bIns="410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ms-MY" sz="2900" b="1" spc="44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Happy</a:t>
            </a:r>
          </a:p>
          <a:p>
            <a:pPr algn="ctr">
              <a:defRPr/>
            </a:pPr>
            <a:r>
              <a:rPr lang="ms-MY" sz="2900" b="1" spc="44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Thursday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96952" y="7269262"/>
            <a:ext cx="3150827" cy="81236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82057" tIns="41028" rIns="82057" bIns="41028" anchor="ctr"/>
          <a:lstStyle/>
          <a:p>
            <a:pPr algn="ctr">
              <a:defRPr/>
            </a:pPr>
            <a:r>
              <a:rPr lang="en-US" sz="2900" b="1" spc="44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GUILLEMARD</a:t>
            </a:r>
            <a:endParaRPr lang="en-US" sz="2900" b="1" spc="44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3" name="Picture 184" descr="jushinjun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3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24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느린마을2.jpg"/>
          <p:cNvPicPr>
            <a:picLocks noChangeAspect="1"/>
          </p:cNvPicPr>
          <p:nvPr/>
        </p:nvPicPr>
        <p:blipFill>
          <a:blip r:embed="rId3" cstate="print">
            <a:lum contrast="-6000"/>
          </a:blip>
          <a:stretch>
            <a:fillRect/>
          </a:stretch>
        </p:blipFill>
        <p:spPr>
          <a:xfrm>
            <a:off x="5117104" y="2699792"/>
            <a:ext cx="1740896" cy="4824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182309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NEURINMAUL      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MAKGULI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 descr="느린마을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93179" flipH="1">
            <a:off x="4199298" y="2771162"/>
            <a:ext cx="757975" cy="570134"/>
          </a:xfrm>
          <a:prstGeom prst="rect">
            <a:avLst/>
          </a:prstGeom>
        </p:spPr>
      </p:pic>
      <p:pic>
        <p:nvPicPr>
          <p:cNvPr id="30" name="Picture 29" descr="비행기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 rot="21049481">
            <a:off x="4661413" y="7372177"/>
            <a:ext cx="2187153" cy="1766821"/>
          </a:xfrm>
          <a:prstGeom prst="rect">
            <a:avLst/>
          </a:prstGeom>
        </p:spPr>
      </p:pic>
      <p:sp>
        <p:nvSpPr>
          <p:cNvPr id="36" name="Cloud Callout 35"/>
          <p:cNvSpPr/>
          <p:nvPr/>
        </p:nvSpPr>
        <p:spPr>
          <a:xfrm rot="20971237" flipH="1">
            <a:off x="2576266" y="7943145"/>
            <a:ext cx="1608132" cy="519389"/>
          </a:xfrm>
          <a:prstGeom prst="cloudCallout">
            <a:avLst>
              <a:gd name="adj1" fmla="val -84717"/>
              <a:gd name="adj2" fmla="val 400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Bauhaus 93" pitchFamily="82" charset="0"/>
              </a:rPr>
              <a:t>I transported by 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AIRPLANE</a:t>
            </a:r>
            <a:endParaRPr lang="en-SG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37" name="Picture 36" descr="비행기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28282"/>
              </a:clrFrom>
              <a:clrTo>
                <a:srgbClr val="82828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478" y="8675688"/>
            <a:ext cx="427301" cy="323528"/>
          </a:xfrm>
          <a:prstGeom prst="rect">
            <a:avLst/>
          </a:prstGeom>
        </p:spPr>
      </p:pic>
      <p:pic>
        <p:nvPicPr>
          <p:cNvPr id="43" name="Picture 42" descr="비행기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1534" y="8675690"/>
            <a:ext cx="571645" cy="432817"/>
          </a:xfrm>
          <a:prstGeom prst="rect">
            <a:avLst/>
          </a:prstGeom>
        </p:spPr>
      </p:pic>
      <p:pic>
        <p:nvPicPr>
          <p:cNvPr id="44" name="Picture 43" descr="비행기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9EAE5"/>
              </a:clrFrom>
              <a:clrTo>
                <a:srgbClr val="E9EA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7032" y="8496944"/>
            <a:ext cx="332196" cy="251520"/>
          </a:xfrm>
          <a:prstGeom prst="rect">
            <a:avLst/>
          </a:prstGeom>
        </p:spPr>
      </p:pic>
      <p:pic>
        <p:nvPicPr>
          <p:cNvPr id="45" name="Picture 44" descr="느린마을 막걸리 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56000"/>
          </a:blip>
          <a:stretch>
            <a:fillRect/>
          </a:stretch>
        </p:blipFill>
        <p:spPr>
          <a:xfrm>
            <a:off x="46552" y="35497"/>
            <a:ext cx="3166424" cy="1013799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1556792" y="755577"/>
            <a:ext cx="288032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315010" y="755577"/>
            <a:ext cx="241782" cy="3009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20397195" flipH="1">
            <a:off x="1331223" y="762069"/>
            <a:ext cx="36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</a:rPr>
              <a:t>生</a:t>
            </a:r>
            <a:endParaRPr lang="en-SG" sz="2800" b="1" dirty="0">
              <a:solidFill>
                <a:srgbClr val="FF0000"/>
              </a:solidFill>
            </a:endParaRPr>
          </a:p>
        </p:txBody>
      </p:sp>
      <p:sp>
        <p:nvSpPr>
          <p:cNvPr id="23" name="Explosion 2 22"/>
          <p:cNvSpPr/>
          <p:nvPr/>
        </p:nvSpPr>
        <p:spPr>
          <a:xfrm rot="504162" flipH="1">
            <a:off x="3889202" y="89777"/>
            <a:ext cx="2827389" cy="154390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Explosion 2 23"/>
          <p:cNvSpPr/>
          <p:nvPr/>
        </p:nvSpPr>
        <p:spPr>
          <a:xfrm rot="1421427">
            <a:off x="4148623" y="411369"/>
            <a:ext cx="2618546" cy="101295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 rot="647228">
            <a:off x="4127846" y="578335"/>
            <a:ext cx="2860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MUST TRY</a:t>
            </a:r>
            <a:endParaRPr lang="en-S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429000" y="2123729"/>
            <a:ext cx="72008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36913" y="2123728"/>
            <a:ext cx="792088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20901785">
            <a:off x="2620762" y="2114464"/>
            <a:ext cx="151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</a:t>
            </a:r>
            <a:endParaRPr lang="en-S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771800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Made from newly harvested rice transported to </a:t>
            </a:r>
          </a:p>
          <a:p>
            <a:r>
              <a:rPr lang="en-US" sz="1400" b="1" dirty="0" smtClean="0"/>
              <a:t>BAESANGMYUN</a:t>
            </a:r>
          </a:p>
          <a:p>
            <a:r>
              <a:rPr lang="en-US" sz="1400" b="1" dirty="0" smtClean="0"/>
              <a:t> ( The most famous brewery company in Korea)</a:t>
            </a:r>
          </a:p>
          <a:p>
            <a:r>
              <a:rPr lang="en-US" sz="1400" b="1" dirty="0" smtClean="0"/>
              <a:t>BAESANGMYUN is the only company that can </a:t>
            </a:r>
          </a:p>
          <a:p>
            <a:r>
              <a:rPr lang="en-US" sz="1400" b="1" dirty="0" smtClean="0"/>
              <a:t>manufacture the original and finest taste of </a:t>
            </a:r>
          </a:p>
          <a:p>
            <a:r>
              <a:rPr lang="en-US" sz="1400" b="1" dirty="0" smtClean="0"/>
              <a:t>NEURINMUL </a:t>
            </a:r>
            <a:r>
              <a:rPr lang="en-US" sz="1400" b="1" dirty="0" err="1" smtClean="0"/>
              <a:t>Makguli</a:t>
            </a:r>
            <a:r>
              <a:rPr lang="en-US" sz="1400" b="1" dirty="0" smtClean="0"/>
              <a:t> that passed the hygiene </a:t>
            </a:r>
          </a:p>
          <a:p>
            <a:r>
              <a:rPr lang="en-US" sz="1400" b="1" dirty="0" smtClean="0"/>
              <a:t>standard of Korea </a:t>
            </a:r>
          </a:p>
          <a:p>
            <a:r>
              <a:rPr lang="en-US" sz="1400" b="1" dirty="0" smtClean="0"/>
              <a:t>  - Tried &amp; Tested in Taste with 6% Alcohol</a:t>
            </a:r>
            <a:endParaRPr lang="en-SG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-27340" y="1547666"/>
            <a:ext cx="705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You can drink the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Makguli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when it is in its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most delicious taste</a:t>
            </a:r>
            <a:endParaRPr lang="en-SG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en-SG" dirty="0"/>
          </a:p>
        </p:txBody>
      </p:sp>
      <p:sp>
        <p:nvSpPr>
          <p:cNvPr id="52" name="Cloud Callout 51"/>
          <p:cNvSpPr/>
          <p:nvPr/>
        </p:nvSpPr>
        <p:spPr>
          <a:xfrm rot="21367903" flipH="1">
            <a:off x="42190" y="6196487"/>
            <a:ext cx="5513027" cy="1436879"/>
          </a:xfrm>
          <a:prstGeom prst="cloudCallout">
            <a:avLst>
              <a:gd name="adj1" fmla="val -36476"/>
              <a:gd name="adj2" fmla="val 761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b="1" i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1223533">
            <a:off x="435153" y="6393910"/>
            <a:ext cx="4982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MAKGULI has a life span of </a:t>
            </a:r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dirty="0" smtClean="0"/>
              <a:t>Days. </a:t>
            </a:r>
          </a:p>
          <a:p>
            <a:r>
              <a:rPr lang="en-US" sz="1600" dirty="0" smtClean="0"/>
              <a:t>So grab the chance to taste the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one</a:t>
            </a:r>
            <a:r>
              <a:rPr lang="en-US" sz="1600" dirty="0" smtClean="0"/>
              <a:t>,</a:t>
            </a: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fresh </a:t>
            </a:r>
            <a:r>
              <a:rPr lang="en-US" sz="1600" dirty="0" smtClean="0"/>
              <a:t>&amp; the most delicious rice wine in Korea</a:t>
            </a:r>
            <a:endParaRPr lang="en-SG" sz="1600" dirty="0"/>
          </a:p>
        </p:txBody>
      </p:sp>
      <p:pic>
        <p:nvPicPr>
          <p:cNvPr id="54" name="Picture 53" descr="느린마을 막걸리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590371"/>
            <a:ext cx="2276872" cy="155363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 rot="21089922">
            <a:off x="589476" y="4880294"/>
            <a:ext cx="509713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EDITION</a:t>
            </a:r>
            <a:endParaRPr lang="en-SG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99392" y="1168461"/>
            <a:ext cx="71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 dirty="0" smtClean="0">
                <a:solidFill>
                  <a:srgbClr val="0070C0"/>
                </a:solidFill>
              </a:rPr>
              <a:t>Lactobacillus</a:t>
            </a:r>
            <a:r>
              <a:rPr lang="en-US" altLang="ko-KR" sz="2400" dirty="0" smtClean="0"/>
              <a:t> is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altLang="ko-KR" sz="2400" dirty="0" smtClean="0"/>
              <a:t> times more than YAKULT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9160" y="349362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</a:t>
            </a:r>
            <a:endParaRPr lang="en-S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685031" y="1004484"/>
            <a:ext cx="3688187" cy="25514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 lIns="85037" tIns="42520" rIns="85037" bIns="42520" anchor="ctr">
            <a:spAutoFit/>
          </a:bodyPr>
          <a:lstStyle/>
          <a:p>
            <a:pPr algn="ctr"/>
            <a:r>
              <a:rPr lang="en-US" sz="1100" b="1" dirty="0" err="1" smtClean="0">
                <a:ea typeface="GulimChe" pitchFamily="49" charset="-127"/>
              </a:rPr>
              <a:t>한국</a:t>
            </a:r>
            <a:r>
              <a:rPr lang="en-US" sz="1100" b="1" dirty="0" smtClean="0">
                <a:ea typeface="GulimChe" pitchFamily="49" charset="-127"/>
              </a:rPr>
              <a:t> </a:t>
            </a:r>
            <a:r>
              <a:rPr lang="ko-KR" altLang="en-US" sz="1100" b="1" dirty="0" smtClean="0">
                <a:ea typeface="GulimChe" pitchFamily="49" charset="-127"/>
              </a:rPr>
              <a:t>전통주와 과실주 </a:t>
            </a:r>
            <a:r>
              <a:rPr lang="en-US" altLang="ko-KR" sz="1100" b="1" dirty="0" smtClean="0">
                <a:ea typeface="GulimChe" pitchFamily="49" charset="-127"/>
              </a:rPr>
              <a:t>Korean Ginseng &amp; Fruit Wine</a:t>
            </a:r>
            <a:endParaRPr lang="en-US" sz="1100" dirty="0">
              <a:ea typeface="GulimChe" pitchFamily="49" charset="-127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0648" y="1475656"/>
            <a:ext cx="2088232" cy="3024336"/>
            <a:chOff x="260648" y="1475656"/>
            <a:chExt cx="2088232" cy="3024336"/>
          </a:xfrm>
        </p:grpSpPr>
        <p:pic>
          <p:nvPicPr>
            <p:cNvPr id="44" name="Picture 43" descr="Gangja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48" y="1475656"/>
              <a:ext cx="1656184" cy="2275104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1844824" y="2051720"/>
              <a:ext cx="504056" cy="1584176"/>
              <a:chOff x="3068960" y="1043608"/>
              <a:chExt cx="504056" cy="1296144"/>
            </a:xfrm>
          </p:grpSpPr>
          <p:pic>
            <p:nvPicPr>
              <p:cNvPr id="24" name="Picture 28" descr="img_medical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8960" y="1043608"/>
                <a:ext cx="504056" cy="4320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25" name="Picture 30" descr="img_medical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68960" y="1475656"/>
                <a:ext cx="504056" cy="4320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26" name="Picture 32" descr="img_medical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68960" y="1907704"/>
                <a:ext cx="504056" cy="4320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383738" y="3851920"/>
              <a:ext cx="167711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037" tIns="42520" rIns="85037" bIns="42520" anchor="ctr"/>
            <a:lstStyle/>
            <a:p>
              <a:pPr latinLnBrk="1"/>
              <a:r>
                <a:rPr kumimoji="1" lang="en-US" altLang="ko-KR" sz="1050" b="1" dirty="0">
                  <a:ea typeface="GulimChe" pitchFamily="49" charset="-127"/>
                </a:rPr>
                <a:t>K1.</a:t>
              </a:r>
              <a:r>
                <a:rPr kumimoji="1" lang="ko-KR" altLang="en-US" sz="1050" b="1" dirty="0">
                  <a:ea typeface="GulimChe" pitchFamily="49" charset="-127"/>
                </a:rPr>
                <a:t> 강장백세주 </a:t>
              </a:r>
              <a:endParaRPr kumimoji="1" lang="en-US" altLang="ko-KR" sz="1050" b="1" dirty="0" smtClean="0">
                <a:ea typeface="GulimChe" pitchFamily="49" charset="-127"/>
              </a:endParaRPr>
            </a:p>
            <a:p>
              <a:pPr latinLnBrk="1"/>
              <a:r>
                <a:rPr kumimoji="1" lang="en-US" altLang="ko-KR" sz="1050" b="1" dirty="0" smtClean="0">
                  <a:ea typeface="GulimChe" pitchFamily="49" charset="-127"/>
                </a:rPr>
                <a:t>(</a:t>
              </a:r>
              <a:r>
                <a:rPr kumimoji="1" lang="en-US" altLang="ko-KR" sz="1050" b="1" dirty="0">
                  <a:ea typeface="GulimChe" pitchFamily="49" charset="-127"/>
                </a:rPr>
                <a:t>GANGJANG)</a:t>
              </a:r>
            </a:p>
            <a:p>
              <a:pPr latinLnBrk="1"/>
              <a:r>
                <a:rPr kumimoji="1" lang="en-US" altLang="ko-KR" sz="1050" b="1" dirty="0">
                  <a:ea typeface="GulimChe" pitchFamily="49" charset="-127"/>
                </a:rPr>
                <a:t>Premium Herbal Wine</a:t>
              </a:r>
            </a:p>
            <a:p>
              <a:pPr latinLnBrk="1"/>
              <a:r>
                <a:rPr kumimoji="1" lang="en-US" altLang="ko-KR" sz="1050" dirty="0" err="1">
                  <a:ea typeface="GulimChe" pitchFamily="49" charset="-127"/>
                </a:rPr>
                <a:t>Alc</a:t>
              </a:r>
              <a:r>
                <a:rPr kumimoji="1" lang="en-US" altLang="ko-KR" sz="1050" dirty="0">
                  <a:ea typeface="GulimChe" pitchFamily="49" charset="-127"/>
                </a:rPr>
                <a:t> 15% ,700mL, </a:t>
              </a:r>
              <a:r>
                <a:rPr kumimoji="1" lang="en-US" altLang="ko-KR" sz="1050" b="1" dirty="0">
                  <a:ea typeface="GulimChe" pitchFamily="49" charset="-127"/>
                </a:rPr>
                <a:t>S$60</a:t>
              </a:r>
              <a:endParaRPr kumimoji="1" lang="en-US" altLang="ko-KR" sz="1050" dirty="0">
                <a:ea typeface="굴림" pitchFamily="50" charset="-127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53136" y="1763688"/>
            <a:ext cx="1953023" cy="2880319"/>
            <a:chOff x="4653136" y="1763688"/>
            <a:chExt cx="1953023" cy="2880319"/>
          </a:xfrm>
        </p:grpSpPr>
        <p:pic>
          <p:nvPicPr>
            <p:cNvPr id="29" name="Picture 28" descr="산사.jpg"/>
            <p:cNvPicPr>
              <a:picLocks noChangeAspect="1"/>
            </p:cNvPicPr>
            <p:nvPr/>
          </p:nvPicPr>
          <p:blipFill>
            <a:blip r:embed="rId7" cstate="print">
              <a:lum bright="46000" contrast="10000"/>
            </a:blip>
            <a:stretch>
              <a:fillRect/>
            </a:stretch>
          </p:blipFill>
          <p:spPr>
            <a:xfrm flipH="1">
              <a:off x="4725144" y="1763688"/>
              <a:ext cx="1512168" cy="1944216"/>
            </a:xfrm>
            <a:prstGeom prst="rect">
              <a:avLst/>
            </a:prstGeom>
          </p:spPr>
        </p:pic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4653136" y="3707904"/>
              <a:ext cx="1820774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037" tIns="42520" rIns="85037" bIns="42520" anchor="ctr"/>
            <a:lstStyle/>
            <a:p>
              <a:pPr latinLnBrk="1"/>
              <a:r>
                <a:rPr kumimoji="1" lang="en-US" altLang="ko-KR" sz="1050" b="1" dirty="0" smtClean="0">
                  <a:ea typeface="GulimChe" pitchFamily="49" charset="-127"/>
                </a:rPr>
                <a:t>K3. </a:t>
              </a:r>
              <a:r>
                <a:rPr kumimoji="1" lang="ko-KR" altLang="en-US" sz="1050" b="1" dirty="0">
                  <a:ea typeface="GulimChe" pitchFamily="49" charset="-127"/>
                </a:rPr>
                <a:t>산사춘 </a:t>
              </a:r>
              <a:r>
                <a:rPr kumimoji="1" lang="en-US" altLang="ko-KR" sz="1050" b="1" dirty="0" smtClean="0">
                  <a:ea typeface="GulimChe" pitchFamily="49" charset="-127"/>
                </a:rPr>
                <a:t>(</a:t>
              </a:r>
              <a:r>
                <a:rPr kumimoji="1" lang="en-US" altLang="ko-KR" sz="1050" b="1" dirty="0">
                  <a:ea typeface="GulimChe" pitchFamily="49" charset="-127"/>
                </a:rPr>
                <a:t>SANSACHUN)</a:t>
              </a:r>
            </a:p>
            <a:p>
              <a:pPr latinLnBrk="1"/>
              <a:r>
                <a:rPr kumimoji="1" lang="en-US" altLang="ko-KR" sz="1050" b="1" dirty="0">
                  <a:ea typeface="GulimChe" pitchFamily="49" charset="-127"/>
                </a:rPr>
                <a:t>Mountain </a:t>
              </a:r>
              <a:endParaRPr kumimoji="1" lang="en-US" altLang="ko-KR" sz="1050" b="1" dirty="0" smtClean="0">
                <a:ea typeface="GulimChe" pitchFamily="49" charset="-127"/>
              </a:endParaRPr>
            </a:p>
            <a:p>
              <a:pPr latinLnBrk="1"/>
              <a:r>
                <a:rPr kumimoji="1" lang="en-US" altLang="ko-KR" sz="1050" b="1" dirty="0" smtClean="0">
                  <a:ea typeface="GulimChe" pitchFamily="49" charset="-127"/>
                </a:rPr>
                <a:t>Small </a:t>
              </a:r>
              <a:r>
                <a:rPr kumimoji="1" lang="en-US" altLang="ko-KR" sz="1050" b="1" dirty="0">
                  <a:ea typeface="GulimChe" pitchFamily="49" charset="-127"/>
                </a:rPr>
                <a:t>Apple Wine</a:t>
              </a:r>
              <a:br>
                <a:rPr kumimoji="1" lang="en-US" altLang="ko-KR" sz="1050" b="1" dirty="0">
                  <a:ea typeface="GulimChe" pitchFamily="49" charset="-127"/>
                </a:rPr>
              </a:br>
              <a:r>
                <a:rPr kumimoji="1" lang="en-US" altLang="ko-KR" sz="1050" dirty="0" err="1">
                  <a:ea typeface="GulimChe" pitchFamily="49" charset="-127"/>
                </a:rPr>
                <a:t>Alc</a:t>
              </a:r>
              <a:r>
                <a:rPr kumimoji="1" lang="en-US" altLang="ko-KR" sz="1050" dirty="0">
                  <a:ea typeface="GulimChe" pitchFamily="49" charset="-127"/>
                </a:rPr>
                <a:t> 14%, 375mL, </a:t>
              </a:r>
              <a:r>
                <a:rPr kumimoji="1" lang="en-US" altLang="ko-KR" sz="1050" b="1" dirty="0">
                  <a:ea typeface="GulimChe" pitchFamily="49" charset="-127"/>
                </a:rPr>
                <a:t>S$30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373216" y="1979712"/>
              <a:ext cx="1232943" cy="1720403"/>
              <a:chOff x="8037512" y="1979712"/>
              <a:chExt cx="1232943" cy="1720403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8380071" y="2581154"/>
                <a:ext cx="277792" cy="844952"/>
              </a:xfrm>
              <a:custGeom>
                <a:avLst/>
                <a:gdLst>
                  <a:gd name="connsiteX0" fmla="*/ 150471 w 277792"/>
                  <a:gd name="connsiteY0" fmla="*/ 23150 h 844952"/>
                  <a:gd name="connsiteX1" fmla="*/ 104172 w 277792"/>
                  <a:gd name="connsiteY1" fmla="*/ 92598 h 844952"/>
                  <a:gd name="connsiteX2" fmla="*/ 81023 w 277792"/>
                  <a:gd name="connsiteY2" fmla="*/ 173621 h 844952"/>
                  <a:gd name="connsiteX3" fmla="*/ 0 w 277792"/>
                  <a:gd name="connsiteY3" fmla="*/ 416689 h 844952"/>
                  <a:gd name="connsiteX4" fmla="*/ 0 w 277792"/>
                  <a:gd name="connsiteY4" fmla="*/ 694481 h 844952"/>
                  <a:gd name="connsiteX5" fmla="*/ 23149 w 277792"/>
                  <a:gd name="connsiteY5" fmla="*/ 844952 h 844952"/>
                  <a:gd name="connsiteX6" fmla="*/ 277792 w 277792"/>
                  <a:gd name="connsiteY6" fmla="*/ 810228 h 844952"/>
                  <a:gd name="connsiteX7" fmla="*/ 266218 w 277792"/>
                  <a:gd name="connsiteY7" fmla="*/ 335666 h 844952"/>
                  <a:gd name="connsiteX8" fmla="*/ 231494 w 277792"/>
                  <a:gd name="connsiteY8" fmla="*/ 0 h 844952"/>
                  <a:gd name="connsiteX9" fmla="*/ 150471 w 277792"/>
                  <a:gd name="connsiteY9" fmla="*/ 23150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792" h="844952">
                    <a:moveTo>
                      <a:pt x="150471" y="23150"/>
                    </a:moveTo>
                    <a:lnTo>
                      <a:pt x="104172" y="92598"/>
                    </a:lnTo>
                    <a:lnTo>
                      <a:pt x="81023" y="173621"/>
                    </a:lnTo>
                    <a:lnTo>
                      <a:pt x="0" y="416689"/>
                    </a:lnTo>
                    <a:lnTo>
                      <a:pt x="0" y="694481"/>
                    </a:lnTo>
                    <a:lnTo>
                      <a:pt x="23149" y="844952"/>
                    </a:lnTo>
                    <a:lnTo>
                      <a:pt x="277792" y="810228"/>
                    </a:lnTo>
                    <a:lnTo>
                      <a:pt x="266218" y="335666"/>
                    </a:lnTo>
                    <a:lnTo>
                      <a:pt x="231494" y="0"/>
                    </a:lnTo>
                    <a:lnTo>
                      <a:pt x="150471" y="231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2" name="Picture 41" descr="Sansachun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37512" y="1979712"/>
                <a:ext cx="1232943" cy="1720403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2665597" y="1835696"/>
            <a:ext cx="1752615" cy="2664296"/>
            <a:chOff x="2665597" y="1835696"/>
            <a:chExt cx="1752615" cy="2664296"/>
          </a:xfrm>
        </p:grpSpPr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2665597" y="3851920"/>
              <a:ext cx="175261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037" tIns="42520" rIns="85037" bIns="42520" anchor="ctr"/>
            <a:lstStyle/>
            <a:p>
              <a:pPr latinLnBrk="1"/>
              <a:r>
                <a:rPr kumimoji="1" lang="en-US" altLang="ko-KR" sz="1050" b="1" dirty="0">
                  <a:ea typeface="GulimChe" pitchFamily="49" charset="-127"/>
                </a:rPr>
                <a:t>K2. </a:t>
              </a:r>
              <a:r>
                <a:rPr kumimoji="1" lang="ko-KR" altLang="en-US" sz="1050" b="1" dirty="0" smtClean="0">
                  <a:ea typeface="GulimChe" pitchFamily="49" charset="-127"/>
                </a:rPr>
                <a:t>백세주 </a:t>
              </a:r>
              <a:r>
                <a:rPr kumimoji="1" lang="en-US" altLang="ko-KR" sz="1050" b="1" dirty="0">
                  <a:ea typeface="GulimChe" pitchFamily="49" charset="-127"/>
                </a:rPr>
                <a:t>(BEKSEJU)</a:t>
              </a:r>
            </a:p>
            <a:p>
              <a:pPr latinLnBrk="1"/>
              <a:r>
                <a:rPr kumimoji="1" lang="en-US" altLang="ko-KR" sz="1050" b="1" dirty="0">
                  <a:ea typeface="GulimChe" pitchFamily="49" charset="-127"/>
                </a:rPr>
                <a:t>Herbal Wine </a:t>
              </a:r>
              <a:endParaRPr kumimoji="1" lang="en-US" altLang="ko-KR" sz="1050" b="1" dirty="0" smtClean="0">
                <a:ea typeface="GulimChe" pitchFamily="49" charset="-127"/>
              </a:endParaRPr>
            </a:p>
            <a:p>
              <a:pPr latinLnBrk="1"/>
              <a:r>
                <a:rPr kumimoji="1" lang="en-US" altLang="ko-KR" sz="1050" b="1" dirty="0" smtClean="0">
                  <a:ea typeface="GulimChe" pitchFamily="49" charset="-127"/>
                </a:rPr>
                <a:t>with </a:t>
              </a:r>
              <a:r>
                <a:rPr kumimoji="1" lang="en-US" altLang="ko-KR" sz="1050" b="1" dirty="0">
                  <a:ea typeface="GulimChe" pitchFamily="49" charset="-127"/>
                </a:rPr>
                <a:t>Ginseng</a:t>
              </a:r>
            </a:p>
            <a:p>
              <a:pPr latinLnBrk="1"/>
              <a:r>
                <a:rPr kumimoji="1" lang="en-US" altLang="ko-KR" sz="1050" dirty="0" err="1">
                  <a:ea typeface="GulimChe" pitchFamily="49" charset="-127"/>
                </a:rPr>
                <a:t>Alc</a:t>
              </a:r>
              <a:r>
                <a:rPr kumimoji="1" lang="en-US" altLang="ko-KR" sz="1050" dirty="0">
                  <a:ea typeface="GulimChe" pitchFamily="49" charset="-127"/>
                </a:rPr>
                <a:t> 13%, 375mL, </a:t>
              </a:r>
              <a:r>
                <a:rPr kumimoji="1" lang="en-US" altLang="ko-KR" sz="1050" b="1" dirty="0">
                  <a:ea typeface="GulimChe" pitchFamily="49" charset="-127"/>
                </a:rPr>
                <a:t>S$25</a:t>
              </a:r>
              <a:r>
                <a:rPr kumimoji="1" lang="en-US" altLang="ko-KR" sz="1050" dirty="0">
                  <a:ea typeface="굴림" pitchFamily="50" charset="-127"/>
                </a:rPr>
                <a:t> </a:t>
              </a:r>
            </a:p>
          </p:txBody>
        </p:sp>
        <p:pic>
          <p:nvPicPr>
            <p:cNvPr id="45" name="Picture 44" descr="Bekseju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7820" y="1835696"/>
              <a:ext cx="1061220" cy="1872208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3626124" y="2051720"/>
              <a:ext cx="522956" cy="1584176"/>
              <a:chOff x="5373216" y="2195736"/>
              <a:chExt cx="648072" cy="1584176"/>
            </a:xfrm>
          </p:grpSpPr>
          <p:pic>
            <p:nvPicPr>
              <p:cNvPr id="32" name="Picture 34" descr="img_medical0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373216" y="2195736"/>
                <a:ext cx="648072" cy="5760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36" descr="img_medical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373216" y="2771800"/>
                <a:ext cx="648072" cy="5040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Picture 38" descr="img_medical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373216" y="3275856"/>
                <a:ext cx="648072" cy="5040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2450830" y="5319441"/>
            <a:ext cx="1770258" cy="2635348"/>
            <a:chOff x="2450830" y="5292080"/>
            <a:chExt cx="1770258" cy="2635348"/>
          </a:xfrm>
        </p:grpSpPr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2450830" y="7308304"/>
              <a:ext cx="1758950" cy="61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4759" tIns="47380" rIns="94759" bIns="47380" anchor="ctr"/>
            <a:lstStyle/>
            <a:p>
              <a:pPr latinLnBrk="1"/>
              <a:r>
                <a:rPr kumimoji="1" lang="en-US" altLang="ko-KR" sz="1100" b="1" dirty="0" smtClean="0">
                  <a:ea typeface="GulimChe" pitchFamily="49" charset="-127"/>
                </a:rPr>
                <a:t>K5. </a:t>
              </a:r>
              <a:r>
                <a:rPr kumimoji="1" lang="ko-KR" altLang="ko-KR" sz="1100" b="1" dirty="0" err="1">
                  <a:ea typeface="GulimChe" pitchFamily="49" charset="-127"/>
                </a:rPr>
                <a:t>복분자주</a:t>
              </a:r>
              <a:r>
                <a:rPr kumimoji="1" lang="ko-KR" altLang="en-US" sz="1100" b="1" dirty="0">
                  <a:ea typeface="GulimChe" pitchFamily="49" charset="-127"/>
                </a:rPr>
                <a:t> </a:t>
              </a:r>
              <a:r>
                <a:rPr kumimoji="1" lang="en-US" altLang="ko-KR" sz="1100" b="1" dirty="0">
                  <a:ea typeface="GulimChe" pitchFamily="49" charset="-127"/>
                </a:rPr>
                <a:t>(BOKBUNJA)</a:t>
              </a:r>
            </a:p>
            <a:p>
              <a:pPr latinLnBrk="1"/>
              <a:r>
                <a:rPr kumimoji="1" lang="en-US" altLang="ko-KR" sz="1100" b="1" dirty="0">
                  <a:ea typeface="GulimChe" pitchFamily="49" charset="-127"/>
                </a:rPr>
                <a:t>Black Raspberry</a:t>
              </a:r>
              <a:r>
                <a:rPr kumimoji="1" lang="ko-KR" altLang="ko-KR" sz="1100" b="1" dirty="0">
                  <a:ea typeface="GulimChe" pitchFamily="49" charset="-127"/>
                </a:rPr>
                <a:t> </a:t>
              </a:r>
              <a:r>
                <a:rPr kumimoji="1" lang="en-US" altLang="ko-KR" sz="1100" b="1" dirty="0">
                  <a:ea typeface="GulimChe" pitchFamily="49" charset="-127"/>
                </a:rPr>
                <a:t>Wine</a:t>
              </a:r>
              <a:endParaRPr kumimoji="1" lang="ko-KR" altLang="ko-KR" sz="1100" b="1" dirty="0">
                <a:ea typeface="GulimChe" pitchFamily="49" charset="-127"/>
              </a:endParaRPr>
            </a:p>
            <a:p>
              <a:pPr latinLnBrk="1"/>
              <a:r>
                <a:rPr kumimoji="1" lang="ko-KR" altLang="ko-KR" sz="1100" dirty="0">
                  <a:ea typeface="GulimChe" pitchFamily="49" charset="-127"/>
                </a:rPr>
                <a:t>Alc 15%, 375mL,</a:t>
              </a:r>
              <a:r>
                <a:rPr kumimoji="1" lang="ko-KR" altLang="ko-KR" sz="1100" b="1" dirty="0">
                  <a:ea typeface="GulimChe" pitchFamily="49" charset="-127"/>
                </a:rPr>
                <a:t> S$30</a:t>
              </a:r>
              <a:endParaRPr kumimoji="1" lang="en-US" altLang="ko-KR" sz="1100" dirty="0">
                <a:ea typeface="GulimChe" pitchFamily="49" charset="-127"/>
              </a:endParaRPr>
            </a:p>
          </p:txBody>
        </p:sp>
        <p:pic>
          <p:nvPicPr>
            <p:cNvPr id="63" name="Picture 62" descr="복분자나무.jpg"/>
            <p:cNvPicPr>
              <a:picLocks noChangeAspect="1"/>
            </p:cNvPicPr>
            <p:nvPr/>
          </p:nvPicPr>
          <p:blipFill>
            <a:blip r:embed="rId13" cstate="print">
              <a:lum bright="46000" contrast="10000"/>
            </a:blip>
            <a:stretch>
              <a:fillRect/>
            </a:stretch>
          </p:blipFill>
          <p:spPr>
            <a:xfrm flipH="1">
              <a:off x="2522838" y="5292080"/>
              <a:ext cx="1512168" cy="1944216"/>
            </a:xfrm>
            <a:prstGeom prst="rect">
              <a:avLst/>
            </a:prstGeom>
          </p:spPr>
        </p:pic>
        <p:pic>
          <p:nvPicPr>
            <p:cNvPr id="64" name="Picture 63" descr="Bokbunja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2976" y="5455298"/>
              <a:ext cx="1008112" cy="185300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622007" y="5319441"/>
            <a:ext cx="2047353" cy="2616388"/>
            <a:chOff x="4622007" y="5292080"/>
            <a:chExt cx="2047353" cy="2616388"/>
          </a:xfrm>
        </p:grpSpPr>
        <p:sp>
          <p:nvSpPr>
            <p:cNvPr id="52" name="TextBox 51"/>
            <p:cNvSpPr txBox="1"/>
            <p:nvPr/>
          </p:nvSpPr>
          <p:spPr>
            <a:xfrm>
              <a:off x="4622007" y="7308304"/>
              <a:ext cx="2047353" cy="600164"/>
            </a:xfrm>
            <a:prstGeom prst="rect">
              <a:avLst/>
            </a:prstGeom>
            <a:noFill/>
          </p:spPr>
          <p:txBody>
            <a:bodyPr wrap="none" lIns="91439" tIns="45720" rIns="91439" bIns="45720" rtlCol="0">
              <a:spAutoFit/>
            </a:bodyPr>
            <a:lstStyle/>
            <a:p>
              <a:r>
                <a:rPr lang="en-US" altLang="ko-KR" sz="1100" b="1" dirty="0" smtClean="0"/>
                <a:t>K6.</a:t>
              </a:r>
              <a:r>
                <a:rPr lang="en-US" altLang="ko-KR" sz="1100" dirty="0" smtClean="0"/>
                <a:t> </a:t>
              </a:r>
              <a:r>
                <a:rPr lang="ko-KR" altLang="en-US" sz="1100" b="1" dirty="0" err="1">
                  <a:latin typeface="굴림체" pitchFamily="49" charset="-127"/>
                  <a:ea typeface="굴림체" pitchFamily="49" charset="-127"/>
                </a:rPr>
                <a:t>빙탄복</a:t>
              </a:r>
              <a:r>
                <a:rPr lang="ko-KR" altLang="en-US" sz="1100" dirty="0"/>
                <a:t> </a:t>
              </a:r>
              <a:r>
                <a:rPr lang="en-US" altLang="ko-KR" sz="1100" b="1" dirty="0"/>
                <a:t>(BING TAN BOK)</a:t>
              </a:r>
            </a:p>
            <a:p>
              <a:r>
                <a:rPr lang="en-US" altLang="ko-KR" sz="1100" b="1" dirty="0"/>
                <a:t>Fizzy Black </a:t>
              </a:r>
              <a:r>
                <a:rPr lang="en-US" altLang="ko-KR" sz="1100" b="1" dirty="0" smtClean="0"/>
                <a:t>Raspberry </a:t>
              </a:r>
              <a:r>
                <a:rPr lang="en-US" altLang="ko-KR" sz="1100" b="1" dirty="0"/>
                <a:t>Wine</a:t>
              </a:r>
            </a:p>
            <a:p>
              <a:r>
                <a:rPr lang="en-US" altLang="ko-KR" sz="1100" dirty="0" err="1"/>
                <a:t>Alc</a:t>
              </a:r>
              <a:r>
                <a:rPr lang="en-US" altLang="ko-KR" sz="1100" dirty="0"/>
                <a:t> 7</a:t>
              </a:r>
              <a:r>
                <a:rPr lang="en-US" altLang="ko-KR" sz="1100" dirty="0" smtClean="0"/>
                <a:t>%, </a:t>
              </a:r>
              <a:r>
                <a:rPr lang="en-US" altLang="ko-KR" sz="1100" dirty="0"/>
                <a:t>370ml,</a:t>
              </a:r>
              <a:r>
                <a:rPr lang="en-US" altLang="ko-KR" sz="1100" b="1" dirty="0"/>
                <a:t> S$17</a:t>
              </a:r>
              <a:endParaRPr lang="ko-KR" altLang="en-US" sz="1100" b="1" dirty="0"/>
            </a:p>
          </p:txBody>
        </p:sp>
        <p:pic>
          <p:nvPicPr>
            <p:cNvPr id="65" name="Picture 64" descr="복분자나무.jpg"/>
            <p:cNvPicPr>
              <a:picLocks noChangeAspect="1"/>
            </p:cNvPicPr>
            <p:nvPr/>
          </p:nvPicPr>
          <p:blipFill>
            <a:blip r:embed="rId13" cstate="print">
              <a:lum bright="46000" contrast="10000"/>
            </a:blip>
            <a:stretch>
              <a:fillRect/>
            </a:stretch>
          </p:blipFill>
          <p:spPr>
            <a:xfrm flipH="1">
              <a:off x="4755086" y="5292080"/>
              <a:ext cx="1512168" cy="1944216"/>
            </a:xfrm>
            <a:prstGeom prst="rect">
              <a:avLst/>
            </a:prstGeom>
          </p:spPr>
        </p:pic>
        <p:pic>
          <p:nvPicPr>
            <p:cNvPr id="66" name="Picture 65" descr="Bingtanbok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4708" y="5580112"/>
              <a:ext cx="776620" cy="172819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04664" y="5247433"/>
            <a:ext cx="1838563" cy="2708943"/>
            <a:chOff x="404664" y="5220072"/>
            <a:chExt cx="1838563" cy="2708943"/>
          </a:xfrm>
        </p:grpSpPr>
        <p:pic>
          <p:nvPicPr>
            <p:cNvPr id="67" name="Picture 66" descr="매실.jpg"/>
            <p:cNvPicPr>
              <a:picLocks noChangeAspect="1"/>
            </p:cNvPicPr>
            <p:nvPr/>
          </p:nvPicPr>
          <p:blipFill>
            <a:blip r:embed="rId16" cstate="print">
              <a:lum bright="36000" contrast="10000"/>
            </a:blip>
            <a:stretch>
              <a:fillRect/>
            </a:stretch>
          </p:blipFill>
          <p:spPr>
            <a:xfrm>
              <a:off x="548680" y="5220072"/>
              <a:ext cx="1512168" cy="2016224"/>
            </a:xfrm>
            <a:prstGeom prst="rect">
              <a:avLst/>
            </a:prstGeom>
          </p:spPr>
        </p:pic>
        <p:pic>
          <p:nvPicPr>
            <p:cNvPr id="68" name="Picture 67" descr="Matchsoon.jpg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752" y="5436096"/>
              <a:ext cx="1046475" cy="1872208"/>
            </a:xfrm>
            <a:prstGeom prst="rect">
              <a:avLst/>
            </a:prstGeom>
          </p:spPr>
        </p:pic>
        <p:sp>
          <p:nvSpPr>
            <p:cNvPr id="69" name="Rectangle 71"/>
            <p:cNvSpPr>
              <a:spLocks noChangeArrowheads="1"/>
            </p:cNvSpPr>
            <p:nvPr/>
          </p:nvSpPr>
          <p:spPr bwMode="auto">
            <a:xfrm>
              <a:off x="404664" y="7308304"/>
              <a:ext cx="1582737" cy="620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4759" tIns="47380" rIns="94759" bIns="47380" anchor="ctr"/>
            <a:lstStyle/>
            <a:p>
              <a:pPr latinLnBrk="1"/>
              <a:r>
                <a:rPr kumimoji="1" lang="en-US" altLang="ko-KR" sz="1100" b="1" dirty="0" smtClean="0">
                  <a:ea typeface="GulimChe" pitchFamily="49" charset="-127"/>
                </a:rPr>
                <a:t>K4. </a:t>
              </a:r>
              <a:r>
                <a:rPr kumimoji="1" lang="ko-KR" altLang="en-US" sz="1100" b="1" dirty="0" err="1">
                  <a:ea typeface="GulimChe" pitchFamily="49" charset="-127"/>
                </a:rPr>
                <a:t>매취순</a:t>
              </a:r>
              <a:r>
                <a:rPr kumimoji="1" lang="ko-KR" altLang="en-US" sz="1100" b="1" dirty="0">
                  <a:ea typeface="GulimChe" pitchFamily="49" charset="-127"/>
                </a:rPr>
                <a:t> </a:t>
              </a:r>
              <a:r>
                <a:rPr kumimoji="1" lang="en-US" altLang="ko-KR" sz="1100" b="1" dirty="0">
                  <a:ea typeface="GulimChe" pitchFamily="49" charset="-127"/>
                </a:rPr>
                <a:t>(MATCHSOON)</a:t>
              </a:r>
            </a:p>
            <a:p>
              <a:pPr latinLnBrk="1"/>
              <a:r>
                <a:rPr kumimoji="1" lang="en-US" altLang="ko-KR" sz="1100" b="1" dirty="0">
                  <a:ea typeface="GulimChe" pitchFamily="49" charset="-127"/>
                </a:rPr>
                <a:t>Korean Plum Wine</a:t>
              </a:r>
            </a:p>
            <a:p>
              <a:pPr latinLnBrk="1"/>
              <a:r>
                <a:rPr kumimoji="1" lang="en-US" altLang="ko-KR" sz="1100" dirty="0" err="1">
                  <a:ea typeface="GulimChe" pitchFamily="49" charset="-127"/>
                </a:rPr>
                <a:t>Alc</a:t>
              </a:r>
              <a:r>
                <a:rPr kumimoji="1" lang="en-US" altLang="ko-KR" sz="1100" dirty="0">
                  <a:ea typeface="GulimChe" pitchFamily="49" charset="-127"/>
                </a:rPr>
                <a:t> 14%, 375mL,</a:t>
              </a:r>
              <a:r>
                <a:rPr kumimoji="1" lang="en-US" altLang="ko-KR" sz="1100" b="1" dirty="0">
                  <a:ea typeface="GulimChe" pitchFamily="49" charset="-127"/>
                </a:rPr>
                <a:t> S$30</a:t>
              </a:r>
              <a:endParaRPr kumimoji="1" lang="en-US" altLang="ko-KR" sz="1100" dirty="0">
                <a:ea typeface="GulimChe" pitchFamily="49" charset="-127"/>
              </a:endParaRPr>
            </a:p>
          </p:txBody>
        </p:sp>
      </p:grpSp>
      <p:pic>
        <p:nvPicPr>
          <p:cNvPr id="70" name="Picture 184" descr="jushinjung 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74181" y="35496"/>
            <a:ext cx="1862931" cy="5605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1" name="Rectangle 75"/>
          <p:cNvSpPr>
            <a:spLocks noChangeArrowheads="1"/>
          </p:cNvSpPr>
          <p:nvPr/>
        </p:nvSpPr>
        <p:spPr bwMode="auto">
          <a:xfrm>
            <a:off x="152465" y="8532441"/>
            <a:ext cx="6477566" cy="6080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4759" tIns="47380" rIns="94759" bIns="47380" anchor="ctr"/>
          <a:lstStyle/>
          <a:p>
            <a:pPr algn="l" latinLnBrk="1">
              <a:lnSpc>
                <a:spcPct val="110000"/>
              </a:lnSpc>
            </a:pPr>
            <a:r>
              <a:rPr kumimoji="1" lang="en-US" altLang="ko-KR" sz="1100" b="1" dirty="0">
                <a:ea typeface="굴림" pitchFamily="50" charset="-127"/>
              </a:rPr>
              <a:t>* Corkage charges : Wine S$10, Liquor S$15 per bottle</a:t>
            </a:r>
          </a:p>
          <a:p>
            <a:pPr algn="l" latinLnBrk="1">
              <a:lnSpc>
                <a:spcPct val="110000"/>
              </a:lnSpc>
            </a:pPr>
            <a:r>
              <a:rPr kumimoji="1" lang="en-US" altLang="ko-KR" sz="1100" b="1" dirty="0">
                <a:ea typeface="굴림" pitchFamily="50" charset="-127"/>
              </a:rPr>
              <a:t>* Room charges : Weekdays S$25, Weekend S$35</a:t>
            </a:r>
          </a:p>
          <a:p>
            <a:pPr algn="l" latinLnBrk="1">
              <a:lnSpc>
                <a:spcPct val="110000"/>
              </a:lnSpc>
            </a:pPr>
            <a:r>
              <a:rPr kumimoji="1" lang="en-US" altLang="ko-KR" sz="1100" b="1" dirty="0">
                <a:ea typeface="굴림" pitchFamily="50" charset="-127"/>
              </a:rPr>
              <a:t>* Tax charges : 10% service charge, 7% GST</a:t>
            </a:r>
          </a:p>
        </p:txBody>
      </p:sp>
    </p:spTree>
    <p:extLst>
      <p:ext uri="{BB962C8B-B14F-4D97-AF65-F5344CB8AC3E}">
        <p14:creationId xmlns:p14="http://schemas.microsoft.com/office/powerpoint/2010/main" val="10290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</TotalTime>
  <Words>2075</Words>
  <Application>Microsoft Office PowerPoint</Application>
  <PresentationFormat>On-screen Show (4:3)</PresentationFormat>
  <Paragraphs>394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Arial Narrow</vt:lpstr>
      <vt:lpstr>Batang</vt:lpstr>
      <vt:lpstr>Arial Unicode MS</vt:lpstr>
      <vt:lpstr>Cambria Math</vt:lpstr>
      <vt:lpstr>GulimChe</vt:lpstr>
      <vt:lpstr>Tahoma</vt:lpstr>
      <vt:lpstr>HY센스L</vt:lpstr>
      <vt:lpstr>Calibri</vt:lpstr>
      <vt:lpstr>맑은 고딕</vt:lpstr>
      <vt:lpstr>GulimChe</vt:lpstr>
      <vt:lpstr>Bauhaus 93</vt:lpstr>
      <vt:lpstr>Vrinda</vt:lpstr>
      <vt:lpstr>Georgia</vt:lpstr>
      <vt:lpstr>BatangChe</vt:lpstr>
      <vt:lpstr>Gulim</vt:lpstr>
      <vt:lpstr>Gulim</vt:lpstr>
      <vt:lpstr>Times New Roman</vt:lpstr>
      <vt:lpstr>Arial</vt:lpstr>
      <vt:lpstr>태 나무</vt:lpstr>
      <vt:lpstr>Aharoni</vt:lpstr>
      <vt:lpstr>Batang</vt:lpstr>
      <vt:lpstr>Edwardian Script ITC</vt:lpstr>
      <vt:lpstr>Monotype Corsiva</vt:lpstr>
      <vt:lpstr>HY헤드라인M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ONUI PC</cp:lastModifiedBy>
  <cp:revision>388</cp:revision>
  <cp:lastPrinted>2014-08-18T03:46:43Z</cp:lastPrinted>
  <dcterms:created xsi:type="dcterms:W3CDTF">2006-10-05T04:04:58Z</dcterms:created>
  <dcterms:modified xsi:type="dcterms:W3CDTF">2014-08-18T03:47:55Z</dcterms:modified>
</cp:coreProperties>
</file>